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0" r:id="rId2"/>
    <p:sldId id="267" r:id="rId3"/>
    <p:sldId id="266" r:id="rId4"/>
    <p:sldId id="269" r:id="rId5"/>
    <p:sldId id="260" r:id="rId6"/>
    <p:sldId id="259" r:id="rId7"/>
    <p:sldId id="271" r:id="rId8"/>
    <p:sldId id="272" r:id="rId9"/>
    <p:sldId id="262" r:id="rId10"/>
    <p:sldId id="257" r:id="rId11"/>
    <p:sldId id="258" r:id="rId12"/>
    <p:sldId id="261" r:id="rId13"/>
    <p:sldId id="268"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334" autoAdjust="0"/>
    <p:restoredTop sz="94660"/>
  </p:normalViewPr>
  <p:slideViewPr>
    <p:cSldViewPr>
      <p:cViewPr varScale="1">
        <p:scale>
          <a:sx n="68" d="100"/>
          <a:sy n="68" d="100"/>
        </p:scale>
        <p:origin x="-124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92766E-604B-4AFB-AA76-329FA65DB6BA}" type="datetimeFigureOut">
              <a:rPr lang="en-US" smtClean="0"/>
              <a:pPr/>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46EA85-030C-4A07-9512-AEDEDAADAFC7}" type="slidenum">
              <a:rPr lang="en-US" smtClean="0"/>
              <a:pPr/>
              <a:t>‹#›</a:t>
            </a:fld>
            <a:endParaRPr lang="en-US"/>
          </a:p>
        </p:txBody>
      </p:sp>
    </p:spTree>
    <p:extLst>
      <p:ext uri="{BB962C8B-B14F-4D97-AF65-F5344CB8AC3E}">
        <p14:creationId xmlns:p14="http://schemas.microsoft.com/office/powerpoint/2010/main" xmlns="" val="254875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1</a:t>
            </a:fld>
            <a:endParaRPr lang="en-US"/>
          </a:p>
        </p:txBody>
      </p:sp>
    </p:spTree>
    <p:extLst>
      <p:ext uri="{BB962C8B-B14F-4D97-AF65-F5344CB8AC3E}">
        <p14:creationId xmlns:p14="http://schemas.microsoft.com/office/powerpoint/2010/main" xmlns="" val="2416296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7</a:t>
            </a:fld>
            <a:endParaRPr lang="en-US"/>
          </a:p>
        </p:txBody>
      </p:sp>
    </p:spTree>
    <p:extLst>
      <p:ext uri="{BB962C8B-B14F-4D97-AF65-F5344CB8AC3E}">
        <p14:creationId xmlns:p14="http://schemas.microsoft.com/office/powerpoint/2010/main" xmlns="" val="362564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9245A-9FAB-485E-8E48-DD175BE5937E}" type="slidenum">
              <a:rPr lang="en-US" smtClean="0"/>
              <a:pPr/>
              <a:t>8</a:t>
            </a:fld>
            <a:endParaRPr lang="en-US"/>
          </a:p>
        </p:txBody>
      </p:sp>
    </p:spTree>
    <p:extLst>
      <p:ext uri="{BB962C8B-B14F-4D97-AF65-F5344CB8AC3E}">
        <p14:creationId xmlns:p14="http://schemas.microsoft.com/office/powerpoint/2010/main" xmlns="" val="169590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9245A-9FAB-485E-8E48-DD175BE5937E}" type="slidenum">
              <a:rPr lang="en-US" smtClean="0"/>
              <a:pPr/>
              <a:t>9</a:t>
            </a:fld>
            <a:endParaRPr lang="en-US"/>
          </a:p>
        </p:txBody>
      </p:sp>
    </p:spTree>
    <p:extLst>
      <p:ext uri="{BB962C8B-B14F-4D97-AF65-F5344CB8AC3E}">
        <p14:creationId xmlns:p14="http://schemas.microsoft.com/office/powerpoint/2010/main" xmlns="" val="309944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7513" y="687050"/>
            <a:ext cx="4922976" cy="3427439"/>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B8291F-7122-4223-8777-35D50163381A}" type="slidenum">
              <a:rPr lang="en-GB" smtClean="0"/>
              <a:pPr/>
              <a:t>14</a:t>
            </a:fld>
            <a:endParaRPr lang="en-GB" dirty="0"/>
          </a:p>
        </p:txBody>
      </p:sp>
    </p:spTree>
    <p:extLst>
      <p:ext uri="{BB962C8B-B14F-4D97-AF65-F5344CB8AC3E}">
        <p14:creationId xmlns:p14="http://schemas.microsoft.com/office/powerpoint/2010/main" xmlns="" val="122285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Colour"/>
          <p:cNvSpPr>
            <a:spLocks noChangeArrowheads="1"/>
          </p:cNvSpPr>
          <p:nvPr/>
        </p:nvSpPr>
        <p:spPr bwMode="auto">
          <a:xfrm>
            <a:off x="0" y="1"/>
            <a:ext cx="9144000" cy="1800225"/>
          </a:xfrm>
          <a:prstGeom prst="rect">
            <a:avLst/>
          </a:prstGeom>
          <a:solidFill>
            <a:schemeClr val="bg1"/>
          </a:solidFill>
          <a:ln>
            <a:noFill/>
          </a:ln>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smtClean="0">
              <a:solidFill>
                <a:srgbClr val="000000"/>
              </a:solidFill>
            </a:endParaRPr>
          </a:p>
        </p:txBody>
      </p:sp>
      <p:pic>
        <p:nvPicPr>
          <p:cNvPr id="4" name="Picture 2"/>
          <p:cNvPicPr>
            <a:picLocks noChangeAspect="1" noChangeArrowheads="1"/>
          </p:cNvPicPr>
          <p:nvPr userDrawn="1"/>
        </p:nvPicPr>
        <p:blipFill>
          <a:blip r:embed="rId2" cstate="print"/>
          <a:srcRect l="6673"/>
          <a:stretch>
            <a:fillRect/>
          </a:stretch>
        </p:blipFill>
        <p:spPr bwMode="auto">
          <a:xfrm>
            <a:off x="1" y="3959225"/>
            <a:ext cx="8058150" cy="1652588"/>
          </a:xfrm>
          <a:prstGeom prst="rect">
            <a:avLst/>
          </a:prstGeom>
          <a:noFill/>
          <a:ln w="9525">
            <a:noFill/>
            <a:miter lim="800000"/>
            <a:headEnd/>
            <a:tailEnd/>
          </a:ln>
        </p:spPr>
      </p:pic>
      <p:sp>
        <p:nvSpPr>
          <p:cNvPr id="3079" name="Title Placeholder"/>
          <p:cNvSpPr>
            <a:spLocks noGrp="1" noChangeArrowheads="1"/>
          </p:cNvSpPr>
          <p:nvPr>
            <p:ph type="ctrTitle" sz="quarter"/>
          </p:nvPr>
        </p:nvSpPr>
        <p:spPr>
          <a:xfrm>
            <a:off x="892772" y="2267760"/>
            <a:ext cx="6664826" cy="985434"/>
          </a:xfrm>
        </p:spPr>
        <p:txBody>
          <a:bodyPr/>
          <a:lstStyle>
            <a:lvl1pPr>
              <a:defRPr sz="4000">
                <a:solidFill>
                  <a:srgbClr val="C30045"/>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GT logo and strap.jpg"/>
          <p:cNvPicPr>
            <a:picLocks noChangeAspect="1" noChangeArrowheads="1"/>
          </p:cNvPicPr>
          <p:nvPr userDrawn="1"/>
        </p:nvPicPr>
        <p:blipFill>
          <a:blip r:embed="rId2" cstate="print"/>
          <a:srcRect b="13725"/>
          <a:stretch>
            <a:fillRect/>
          </a:stretch>
        </p:blipFill>
        <p:spPr bwMode="auto">
          <a:xfrm>
            <a:off x="7017728" y="6594475"/>
            <a:ext cx="1433146" cy="160338"/>
          </a:xfrm>
          <a:prstGeom prst="rect">
            <a:avLst/>
          </a:prstGeom>
          <a:noFill/>
          <a:ln w="9525">
            <a:noFill/>
            <a:miter lim="800000"/>
            <a:headEnd/>
            <a:tailEnd/>
          </a:ln>
        </p:spPr>
      </p:pic>
      <p:sp>
        <p:nvSpPr>
          <p:cNvPr id="2" name="Vertical Title 1"/>
          <p:cNvSpPr>
            <a:spLocks noGrp="1"/>
          </p:cNvSpPr>
          <p:nvPr>
            <p:ph type="title" orient="vert"/>
          </p:nvPr>
        </p:nvSpPr>
        <p:spPr>
          <a:xfrm>
            <a:off x="6678614" y="360365"/>
            <a:ext cx="2105025" cy="6137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360365"/>
            <a:ext cx="6165850" cy="6137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ChangeArrowheads="1"/>
          </p:cNvSpPr>
          <p:nvPr userDrawn="1"/>
        </p:nvSpPr>
        <p:spPr bwMode="auto">
          <a:xfrm>
            <a:off x="133351" y="6480176"/>
            <a:ext cx="3056792" cy="200025"/>
          </a:xfrm>
          <a:prstGeom prst="rect">
            <a:avLst/>
          </a:prstGeom>
          <a:noFill/>
          <a:ln>
            <a:noFill/>
          </a:ln>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sz="700" smtClean="0">
                <a:solidFill>
                  <a:srgbClr val="7F7F7F"/>
                </a:solidFill>
              </a:rPr>
              <a:t>©</a:t>
            </a:r>
            <a:r>
              <a:rPr lang="en-US" sz="700" smtClean="0">
                <a:solidFill>
                  <a:srgbClr val="7F7F7F"/>
                </a:solidFill>
              </a:rPr>
              <a:t> 2014 Grant Thornton (Vietnam) Ltd . </a:t>
            </a:r>
            <a:r>
              <a:rPr lang="en-GB" sz="700" smtClean="0">
                <a:solidFill>
                  <a:srgbClr val="7F7F7F"/>
                </a:solidFill>
              </a:rPr>
              <a:t>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pic>
        <p:nvPicPr>
          <p:cNvPr id="4" name="Picture 4" descr="GT logo and strap.jpg"/>
          <p:cNvPicPr>
            <a:picLocks noChangeAspect="1" noChangeArrowheads="1"/>
          </p:cNvPicPr>
          <p:nvPr userDrawn="1"/>
        </p:nvPicPr>
        <p:blipFill>
          <a:blip r:embed="rId2" cstate="print"/>
          <a:srcRect b="13725"/>
          <a:stretch>
            <a:fillRect/>
          </a:stretch>
        </p:blipFill>
        <p:spPr bwMode="auto">
          <a:xfrm>
            <a:off x="7017728" y="6594475"/>
            <a:ext cx="1433146" cy="1603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ChangeArrowheads="1"/>
          </p:cNvSpPr>
          <p:nvPr userDrawn="1"/>
        </p:nvSpPr>
        <p:spPr bwMode="auto">
          <a:xfrm>
            <a:off x="133351" y="6480176"/>
            <a:ext cx="3056792" cy="200025"/>
          </a:xfrm>
          <a:prstGeom prst="rect">
            <a:avLst/>
          </a:prstGeom>
          <a:noFill/>
          <a:ln>
            <a:noFill/>
          </a:ln>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sz="700" smtClean="0">
                <a:solidFill>
                  <a:srgbClr val="7F7F7F"/>
                </a:solidFill>
              </a:rPr>
              <a:t>©</a:t>
            </a:r>
            <a:r>
              <a:rPr lang="en-US" sz="700" smtClean="0">
                <a:solidFill>
                  <a:srgbClr val="7F7F7F"/>
                </a:solidFill>
              </a:rPr>
              <a:t> 2014 Grant Thornton (Vietnam) Ltd . </a:t>
            </a:r>
            <a:r>
              <a:rPr lang="en-GB" sz="700" smtClean="0">
                <a:solidFill>
                  <a:srgbClr val="7F7F7F"/>
                </a:solidFill>
              </a:rPr>
              <a:t>All rights reserved</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descr="GT logo and strap.jpg"/>
          <p:cNvPicPr>
            <a:picLocks noChangeAspect="1" noChangeArrowheads="1"/>
          </p:cNvPicPr>
          <p:nvPr userDrawn="1"/>
        </p:nvPicPr>
        <p:blipFill>
          <a:blip r:embed="rId2" cstate="print"/>
          <a:srcRect b="13725"/>
          <a:stretch>
            <a:fillRect/>
          </a:stretch>
        </p:blipFill>
        <p:spPr bwMode="auto">
          <a:xfrm>
            <a:off x="7017728" y="6594475"/>
            <a:ext cx="1433146" cy="160338"/>
          </a:xfrm>
          <a:prstGeom prst="rect">
            <a:avLst/>
          </a:prstGeom>
          <a:noFill/>
          <a:ln w="9525">
            <a:noFill/>
            <a:miter lim="800000"/>
            <a:headEnd/>
            <a:tailEnd/>
          </a:ln>
        </p:spPr>
      </p:pic>
      <p:sp>
        <p:nvSpPr>
          <p:cNvPr id="2" name="Title 1"/>
          <p:cNvSpPr>
            <a:spLocks noGrp="1"/>
          </p:cNvSpPr>
          <p:nvPr>
            <p:ph type="title"/>
          </p:nvPr>
        </p:nvSpPr>
        <p:spPr/>
        <p:txBody>
          <a:bodyPr/>
          <a:lstStyle/>
          <a:p>
            <a:r>
              <a:rPr lang="en-AU" smtClean="0"/>
              <a:t>Click to edit Master title style</a:t>
            </a:r>
            <a:endParaRPr lang="en-US"/>
          </a:p>
        </p:txBody>
      </p:sp>
      <p:sp>
        <p:nvSpPr>
          <p:cNvPr id="5" name="Rectangle 8"/>
          <p:cNvSpPr>
            <a:spLocks noChangeArrowheads="1"/>
          </p:cNvSpPr>
          <p:nvPr userDrawn="1"/>
        </p:nvSpPr>
        <p:spPr bwMode="auto">
          <a:xfrm>
            <a:off x="133351" y="6480176"/>
            <a:ext cx="3056792" cy="200025"/>
          </a:xfrm>
          <a:prstGeom prst="rect">
            <a:avLst/>
          </a:prstGeom>
          <a:noFill/>
          <a:ln>
            <a:noFill/>
          </a:ln>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sz="700" smtClean="0">
                <a:solidFill>
                  <a:srgbClr val="7F7F7F"/>
                </a:solidFill>
              </a:rPr>
              <a:t>©</a:t>
            </a:r>
            <a:r>
              <a:rPr lang="en-US" sz="700" smtClean="0">
                <a:solidFill>
                  <a:srgbClr val="7F7F7F"/>
                </a:solidFill>
              </a:rPr>
              <a:t> 2014 Grant Thornton (Vietnam) Ltd . </a:t>
            </a:r>
            <a:r>
              <a:rPr lang="en-GB" sz="700" smtClean="0">
                <a:solidFill>
                  <a:srgbClr val="7F7F7F"/>
                </a:solidFill>
              </a:rPr>
              <a:t>All rights reserved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srcRect l="2248"/>
          <a:stretch>
            <a:fillRect/>
          </a:stretch>
        </p:blipFill>
        <p:spPr bwMode="auto">
          <a:xfrm>
            <a:off x="1" y="1135063"/>
            <a:ext cx="7833946" cy="254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0"/>
          </p:nvPr>
        </p:nvSpPr>
        <p:spPr>
          <a:xfrm>
            <a:off x="6660174" y="6591301"/>
            <a:ext cx="2133600" cy="1428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lvl1pPr>
          </a:lstStyle>
          <a:p>
            <a:pPr fontAlgn="base">
              <a:spcBef>
                <a:spcPct val="0"/>
              </a:spcBef>
              <a:spcAft>
                <a:spcPct val="0"/>
              </a:spcAft>
            </a:pPr>
            <a:fld id="{FB2112B6-42DD-4DAD-87A8-791042556025}" type="slidenum">
              <a:rPr lang="en-US">
                <a:solidFill>
                  <a:srgbClr val="000000"/>
                </a:solidFill>
                <a:cs typeface="Arial" pitchFamily="34" charset="0"/>
              </a:rPr>
              <a:pPr fontAlgn="base">
                <a:spcBef>
                  <a:spcPct val="0"/>
                </a:spcBef>
                <a:spcAft>
                  <a:spcPct val="0"/>
                </a:spcAft>
              </a:pPr>
              <a:t>‹#›</a:t>
            </a:fld>
            <a:endParaRPr lang="en-US">
              <a:solidFill>
                <a:srgbClr val="000000"/>
              </a:solidFill>
              <a:cs typeface="Arial"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33351" y="6480176"/>
            <a:ext cx="3056792" cy="200025"/>
          </a:xfrm>
          <a:prstGeom prst="rect">
            <a:avLst/>
          </a:prstGeom>
          <a:noFill/>
          <a:ln>
            <a:noFill/>
          </a:ln>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sz="700" smtClean="0">
                <a:solidFill>
                  <a:srgbClr val="7F7F7F"/>
                </a:solidFill>
              </a:rPr>
              <a:t>©</a:t>
            </a:r>
            <a:r>
              <a:rPr lang="en-US" sz="700" smtClean="0">
                <a:solidFill>
                  <a:srgbClr val="7F7F7F"/>
                </a:solidFill>
              </a:rPr>
              <a:t> 2014 Grant Thornton (Vietnam) Ltd . </a:t>
            </a:r>
            <a:r>
              <a:rPr lang="en-GB" sz="700" smtClean="0">
                <a:solidFill>
                  <a:srgbClr val="7F7F7F"/>
                </a:solidFill>
              </a:rPr>
              <a:t>All rights reserved</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GT logo and strap.jpg"/>
          <p:cNvPicPr>
            <a:picLocks noChangeAspect="1" noChangeArrowheads="1"/>
          </p:cNvPicPr>
          <p:nvPr userDrawn="1"/>
        </p:nvPicPr>
        <p:blipFill>
          <a:blip r:embed="rId2" cstate="print"/>
          <a:srcRect b="13725"/>
          <a:stretch>
            <a:fillRect/>
          </a:stretch>
        </p:blipFill>
        <p:spPr bwMode="auto">
          <a:xfrm>
            <a:off x="7017728" y="6594475"/>
            <a:ext cx="1433146" cy="1603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364" y="2160588"/>
            <a:ext cx="4135437" cy="4337050"/>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60588"/>
            <a:ext cx="4135438" cy="4337050"/>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ChangeArrowheads="1"/>
          </p:cNvSpPr>
          <p:nvPr userDrawn="1"/>
        </p:nvSpPr>
        <p:spPr bwMode="auto">
          <a:xfrm>
            <a:off x="133351" y="6480176"/>
            <a:ext cx="3056792" cy="200025"/>
          </a:xfrm>
          <a:prstGeom prst="rect">
            <a:avLst/>
          </a:prstGeom>
          <a:noFill/>
          <a:ln>
            <a:noFill/>
          </a:ln>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sz="700" smtClean="0">
                <a:solidFill>
                  <a:srgbClr val="7F7F7F"/>
                </a:solidFill>
              </a:rPr>
              <a:t>©</a:t>
            </a:r>
            <a:r>
              <a:rPr lang="en-US" sz="700" smtClean="0">
                <a:solidFill>
                  <a:srgbClr val="7F7F7F"/>
                </a:solidFill>
              </a:rPr>
              <a:t> 2014 Grant Thornton (Vietnam) Ltd . </a:t>
            </a:r>
            <a:r>
              <a:rPr lang="en-GB" sz="700" smtClean="0">
                <a:solidFill>
                  <a:srgbClr val="7F7F7F"/>
                </a:solidFill>
              </a:rPr>
              <a:t>All rights reserved</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GT logo and strap.jpg"/>
          <p:cNvPicPr>
            <a:picLocks noChangeAspect="1" noChangeArrowheads="1"/>
          </p:cNvPicPr>
          <p:nvPr userDrawn="1"/>
        </p:nvPicPr>
        <p:blipFill>
          <a:blip r:embed="rId2" cstate="print"/>
          <a:srcRect b="13725"/>
          <a:stretch>
            <a:fillRect/>
          </a:stretch>
        </p:blipFill>
        <p:spPr bwMode="auto">
          <a:xfrm>
            <a:off x="7017728" y="6594475"/>
            <a:ext cx="1433146" cy="160338"/>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ChangeArrowheads="1"/>
          </p:cNvSpPr>
          <p:nvPr userDrawn="1"/>
        </p:nvSpPr>
        <p:spPr bwMode="auto">
          <a:xfrm>
            <a:off x="133351" y="6480176"/>
            <a:ext cx="3056792" cy="200025"/>
          </a:xfrm>
          <a:prstGeom prst="rect">
            <a:avLst/>
          </a:prstGeom>
          <a:noFill/>
          <a:ln>
            <a:noFill/>
          </a:ln>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sz="700" smtClean="0">
                <a:solidFill>
                  <a:srgbClr val="7F7F7F"/>
                </a:solidFill>
              </a:rPr>
              <a:t>©</a:t>
            </a:r>
            <a:r>
              <a:rPr lang="en-US" sz="700" smtClean="0">
                <a:solidFill>
                  <a:srgbClr val="7F7F7F"/>
                </a:solidFill>
              </a:rPr>
              <a:t> 2014 Grant Thornton (Vietnam) Ltd . </a:t>
            </a:r>
            <a:r>
              <a:rPr lang="en-GB" sz="700" smtClean="0">
                <a:solidFill>
                  <a:srgbClr val="7F7F7F"/>
                </a:solidFill>
              </a:rPr>
              <a:t>All rights reserved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descr="GT logo and strap.jpg"/>
          <p:cNvPicPr>
            <a:picLocks noChangeAspect="1" noChangeArrowheads="1"/>
          </p:cNvPicPr>
          <p:nvPr userDrawn="1"/>
        </p:nvPicPr>
        <p:blipFill>
          <a:blip r:embed="rId2" cstate="print"/>
          <a:srcRect b="13725"/>
          <a:stretch>
            <a:fillRect/>
          </a:stretch>
        </p:blipFill>
        <p:spPr bwMode="auto">
          <a:xfrm>
            <a:off x="7017728" y="6594475"/>
            <a:ext cx="1433146" cy="1603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Rectangle 8"/>
          <p:cNvSpPr>
            <a:spLocks noChangeArrowheads="1"/>
          </p:cNvSpPr>
          <p:nvPr userDrawn="1"/>
        </p:nvSpPr>
        <p:spPr bwMode="auto">
          <a:xfrm>
            <a:off x="133351" y="6480176"/>
            <a:ext cx="3056792" cy="200025"/>
          </a:xfrm>
          <a:prstGeom prst="rect">
            <a:avLst/>
          </a:prstGeom>
          <a:noFill/>
          <a:ln>
            <a:noFill/>
          </a:ln>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sz="700" smtClean="0">
                <a:solidFill>
                  <a:srgbClr val="7F7F7F"/>
                </a:solidFill>
              </a:rPr>
              <a:t>©</a:t>
            </a:r>
            <a:r>
              <a:rPr lang="en-US" sz="700" smtClean="0">
                <a:solidFill>
                  <a:srgbClr val="7F7F7F"/>
                </a:solidFill>
              </a:rPr>
              <a:t> 2014 Grant Thornton (Vietnam) Ltd . </a:t>
            </a:r>
            <a:r>
              <a:rPr lang="en-GB" sz="700" smtClean="0">
                <a:solidFill>
                  <a:srgbClr val="7F7F7F"/>
                </a:solidFill>
              </a:rPr>
              <a:t>All rights reserved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GT logo and strap.jpg"/>
          <p:cNvPicPr>
            <a:picLocks noChangeAspect="1" noChangeArrowheads="1"/>
          </p:cNvPicPr>
          <p:nvPr userDrawn="1"/>
        </p:nvPicPr>
        <p:blipFill>
          <a:blip r:embed="rId2" cstate="print"/>
          <a:srcRect b="13725"/>
          <a:stretch>
            <a:fillRect/>
          </a:stretch>
        </p:blipFill>
        <p:spPr bwMode="auto">
          <a:xfrm>
            <a:off x="7017728" y="6594475"/>
            <a:ext cx="1433146" cy="160338"/>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8"/>
          <p:cNvSpPr>
            <a:spLocks noChangeArrowheads="1"/>
          </p:cNvSpPr>
          <p:nvPr userDrawn="1"/>
        </p:nvSpPr>
        <p:spPr bwMode="auto">
          <a:xfrm>
            <a:off x="133351" y="6480176"/>
            <a:ext cx="3056792" cy="200025"/>
          </a:xfrm>
          <a:prstGeom prst="rect">
            <a:avLst/>
          </a:prstGeom>
          <a:noFill/>
          <a:ln>
            <a:noFill/>
          </a:ln>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sz="700" smtClean="0">
                <a:solidFill>
                  <a:srgbClr val="7F7F7F"/>
                </a:solidFill>
              </a:rPr>
              <a:t>©</a:t>
            </a:r>
            <a:r>
              <a:rPr lang="en-US" sz="700" smtClean="0">
                <a:solidFill>
                  <a:srgbClr val="7F7F7F"/>
                </a:solidFill>
              </a:rPr>
              <a:t> 2014 Grant Thornton (Vietnam) Ltd . </a:t>
            </a:r>
            <a:r>
              <a:rPr lang="en-GB" sz="700" smtClean="0">
                <a:solidFill>
                  <a:srgbClr val="7F7F7F"/>
                </a:solidFill>
              </a:rPr>
              <a:t>All rights reserved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GT logo and strap.jpg"/>
          <p:cNvPicPr>
            <a:picLocks noChangeAspect="1" noChangeArrowheads="1"/>
          </p:cNvPicPr>
          <p:nvPr userDrawn="1"/>
        </p:nvPicPr>
        <p:blipFill>
          <a:blip r:embed="rId2" cstate="print"/>
          <a:srcRect b="13725"/>
          <a:stretch>
            <a:fillRect/>
          </a:stretch>
        </p:blipFill>
        <p:spPr bwMode="auto">
          <a:xfrm>
            <a:off x="7017728" y="6594475"/>
            <a:ext cx="1433146" cy="160338"/>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8"/>
          <p:cNvSpPr>
            <a:spLocks noChangeArrowheads="1"/>
          </p:cNvSpPr>
          <p:nvPr userDrawn="1"/>
        </p:nvSpPr>
        <p:spPr bwMode="auto">
          <a:xfrm>
            <a:off x="133351" y="6480176"/>
            <a:ext cx="3056792" cy="200025"/>
          </a:xfrm>
          <a:prstGeom prst="rect">
            <a:avLst/>
          </a:prstGeom>
          <a:noFill/>
          <a:ln>
            <a:noFill/>
          </a:ln>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sz="700" smtClean="0">
                <a:solidFill>
                  <a:srgbClr val="7F7F7F"/>
                </a:solidFill>
              </a:rPr>
              <a:t>©</a:t>
            </a:r>
            <a:r>
              <a:rPr lang="en-US" sz="700" smtClean="0">
                <a:solidFill>
                  <a:srgbClr val="7F7F7F"/>
                </a:solidFill>
              </a:rPr>
              <a:t> 2014 Grant Thornton (Vietnam) Ltd . </a:t>
            </a:r>
            <a:r>
              <a:rPr lang="en-GB" sz="700" smtClean="0">
                <a:solidFill>
                  <a:srgbClr val="7F7F7F"/>
                </a:solidFill>
              </a:rPr>
              <a:t>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GT logo and strap.jpg"/>
          <p:cNvPicPr>
            <a:picLocks noChangeAspect="1" noChangeArrowheads="1"/>
          </p:cNvPicPr>
          <p:nvPr userDrawn="1"/>
        </p:nvPicPr>
        <p:blipFill>
          <a:blip r:embed="rId2" cstate="print"/>
          <a:srcRect b="13725"/>
          <a:stretch>
            <a:fillRect/>
          </a:stretch>
        </p:blipFill>
        <p:spPr bwMode="auto">
          <a:xfrm>
            <a:off x="7017728" y="6594475"/>
            <a:ext cx="1433146" cy="1603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ChangeArrowheads="1"/>
          </p:cNvSpPr>
          <p:nvPr userDrawn="1"/>
        </p:nvSpPr>
        <p:spPr bwMode="auto">
          <a:xfrm>
            <a:off x="133351" y="6480176"/>
            <a:ext cx="3056792" cy="200025"/>
          </a:xfrm>
          <a:prstGeom prst="rect">
            <a:avLst/>
          </a:prstGeom>
          <a:noFill/>
          <a:ln>
            <a:noFill/>
          </a:ln>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GB" sz="700" smtClean="0">
                <a:solidFill>
                  <a:srgbClr val="7F7F7F"/>
                </a:solidFill>
              </a:rPr>
              <a:t>©</a:t>
            </a:r>
            <a:r>
              <a:rPr lang="en-US" sz="700" smtClean="0">
                <a:solidFill>
                  <a:srgbClr val="7F7F7F"/>
                </a:solidFill>
              </a:rPr>
              <a:t> 2014 Grant Thornton (Vietnam) Ltd . </a:t>
            </a:r>
            <a:r>
              <a:rPr lang="en-GB" sz="700" smtClean="0">
                <a:solidFill>
                  <a:srgbClr val="7F7F7F"/>
                </a:solidFill>
              </a:rPr>
              <a:t>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p:cNvSpPr>
            <a:spLocks noGrp="1" noChangeArrowheads="1"/>
          </p:cNvSpPr>
          <p:nvPr>
            <p:ph type="title"/>
          </p:nvPr>
        </p:nvSpPr>
        <p:spPr bwMode="auto">
          <a:xfrm>
            <a:off x="360485" y="360363"/>
            <a:ext cx="8423031" cy="1439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p:cNvSpPr>
            <a:spLocks noGrp="1" noChangeArrowheads="1"/>
          </p:cNvSpPr>
          <p:nvPr>
            <p:ph type="body" idx="1"/>
          </p:nvPr>
        </p:nvSpPr>
        <p:spPr bwMode="auto">
          <a:xfrm>
            <a:off x="360485" y="2160588"/>
            <a:ext cx="8423031" cy="4197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4F2D7F"/>
          </a:solidFill>
          <a:latin typeface="Garamond"/>
          <a:ea typeface="Garamond" panose="02020404030301010803" pitchFamily="18" charset="0"/>
          <a:cs typeface="Garamond"/>
        </a:defRPr>
      </a:lvl1pPr>
      <a:lvl2pPr algn="l" rtl="0" eaLnBrk="0" fontAlgn="base" hangingPunct="0">
        <a:spcBef>
          <a:spcPct val="0"/>
        </a:spcBef>
        <a:spcAft>
          <a:spcPct val="0"/>
        </a:spcAft>
        <a:defRPr sz="3600">
          <a:solidFill>
            <a:srgbClr val="4F2D7F"/>
          </a:solidFill>
          <a:latin typeface="Garamond" panose="02020404030301010803" pitchFamily="18" charset="0"/>
          <a:ea typeface="Garamond" panose="02020404030301010803" pitchFamily="18" charset="0"/>
          <a:cs typeface="Garamond" panose="02020404030301010803" pitchFamily="18" charset="0"/>
        </a:defRPr>
      </a:lvl2pPr>
      <a:lvl3pPr algn="l" rtl="0" eaLnBrk="0" fontAlgn="base" hangingPunct="0">
        <a:spcBef>
          <a:spcPct val="0"/>
        </a:spcBef>
        <a:spcAft>
          <a:spcPct val="0"/>
        </a:spcAft>
        <a:defRPr sz="3600">
          <a:solidFill>
            <a:srgbClr val="4F2D7F"/>
          </a:solidFill>
          <a:latin typeface="Garamond" panose="02020404030301010803" pitchFamily="18" charset="0"/>
          <a:ea typeface="Garamond" panose="02020404030301010803" pitchFamily="18" charset="0"/>
          <a:cs typeface="Garamond" panose="02020404030301010803" pitchFamily="18" charset="0"/>
        </a:defRPr>
      </a:lvl3pPr>
      <a:lvl4pPr algn="l" rtl="0" eaLnBrk="0" fontAlgn="base" hangingPunct="0">
        <a:spcBef>
          <a:spcPct val="0"/>
        </a:spcBef>
        <a:spcAft>
          <a:spcPct val="0"/>
        </a:spcAft>
        <a:defRPr sz="3600">
          <a:solidFill>
            <a:srgbClr val="4F2D7F"/>
          </a:solidFill>
          <a:latin typeface="Garamond" panose="02020404030301010803" pitchFamily="18" charset="0"/>
          <a:ea typeface="Garamond" panose="02020404030301010803" pitchFamily="18" charset="0"/>
          <a:cs typeface="Garamond" panose="02020404030301010803" pitchFamily="18" charset="0"/>
        </a:defRPr>
      </a:lvl4pPr>
      <a:lvl5pPr algn="l" rtl="0" eaLnBrk="0" fontAlgn="base" hangingPunct="0">
        <a:spcBef>
          <a:spcPct val="0"/>
        </a:spcBef>
        <a:spcAft>
          <a:spcPct val="0"/>
        </a:spcAft>
        <a:defRPr sz="3600">
          <a:solidFill>
            <a:srgbClr val="4F2D7F"/>
          </a:solidFill>
          <a:latin typeface="Garamond" panose="02020404030301010803" pitchFamily="18" charset="0"/>
          <a:ea typeface="Garamond" panose="02020404030301010803" pitchFamily="18" charset="0"/>
          <a:cs typeface="Garamond" panose="02020404030301010803" pitchFamily="18"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0" fontAlgn="base" hangingPunct="0">
        <a:spcBef>
          <a:spcPct val="0"/>
        </a:spcBef>
        <a:spcAft>
          <a:spcPts val="1200"/>
        </a:spcAft>
        <a:defRPr sz="1100">
          <a:solidFill>
            <a:schemeClr val="tx1"/>
          </a:solidFill>
          <a:latin typeface="Garamond"/>
          <a:ea typeface="Garamond" panose="02020404030301010803" pitchFamily="18" charset="0"/>
          <a:cs typeface="Garamond"/>
        </a:defRPr>
      </a:lvl1pPr>
      <a:lvl2pPr marL="742950" indent="-285750" algn="l" rtl="0" eaLnBrk="0" fontAlgn="base" hangingPunct="0">
        <a:spcBef>
          <a:spcPct val="20000"/>
        </a:spcBef>
        <a:spcAft>
          <a:spcPct val="0"/>
        </a:spcAft>
        <a:buChar char="–"/>
        <a:defRPr sz="1100">
          <a:solidFill>
            <a:schemeClr val="tx1"/>
          </a:solidFill>
          <a:latin typeface="Garamond"/>
          <a:ea typeface="Garamond" panose="02020404030301010803" pitchFamily="18" charset="0"/>
          <a:cs typeface="Garamond"/>
        </a:defRPr>
      </a:lvl2pPr>
      <a:lvl3pPr marL="1143000" indent="-228600" algn="l" rtl="0" eaLnBrk="0" fontAlgn="base" hangingPunct="0">
        <a:spcBef>
          <a:spcPct val="20000"/>
        </a:spcBef>
        <a:spcAft>
          <a:spcPct val="0"/>
        </a:spcAft>
        <a:buChar char="•"/>
        <a:defRPr sz="1100">
          <a:solidFill>
            <a:schemeClr val="tx1"/>
          </a:solidFill>
          <a:latin typeface="Garamond"/>
          <a:ea typeface="Garamond" panose="02020404030301010803" pitchFamily="18" charset="0"/>
          <a:cs typeface="Garamond"/>
        </a:defRPr>
      </a:lvl3pPr>
      <a:lvl4pPr marL="1600200" indent="-228600" algn="l" rtl="0" eaLnBrk="0" fontAlgn="base" hangingPunct="0">
        <a:spcBef>
          <a:spcPct val="20000"/>
        </a:spcBef>
        <a:spcAft>
          <a:spcPct val="0"/>
        </a:spcAft>
        <a:buChar char="–"/>
        <a:defRPr sz="1100">
          <a:solidFill>
            <a:schemeClr val="tx1"/>
          </a:solidFill>
          <a:latin typeface="Garamond"/>
          <a:ea typeface="Garamond" panose="02020404030301010803" pitchFamily="18" charset="0"/>
          <a:cs typeface="Garamond"/>
        </a:defRPr>
      </a:lvl4pPr>
      <a:lvl5pPr marL="2057400" indent="-228600" algn="l" rtl="0" eaLnBrk="0" fontAlgn="base" hangingPunct="0">
        <a:spcBef>
          <a:spcPct val="20000"/>
        </a:spcBef>
        <a:spcAft>
          <a:spcPct val="0"/>
        </a:spcAft>
        <a:buChar char="»"/>
        <a:defRPr sz="1100">
          <a:solidFill>
            <a:schemeClr val="tx1"/>
          </a:solidFill>
          <a:latin typeface="Garamond"/>
          <a:ea typeface="Garamond" panose="02020404030301010803" pitchFamily="18" charset="0"/>
          <a:cs typeface="Garamond"/>
        </a:defRPr>
      </a:lvl5pPr>
      <a:lvl6pPr marL="2514600" indent="-228600" algn="l" rtl="0" eaLnBrk="1" fontAlgn="base" hangingPunct="1">
        <a:spcBef>
          <a:spcPct val="20000"/>
        </a:spcBef>
        <a:spcAft>
          <a:spcPct val="0"/>
        </a:spcAft>
        <a:buChar char="»"/>
        <a:defRPr sz="2800">
          <a:solidFill>
            <a:schemeClr val="tx1"/>
          </a:solidFill>
          <a:latin typeface="+mn-lt"/>
        </a:defRPr>
      </a:lvl6pPr>
      <a:lvl7pPr marL="2971800" indent="-228600" algn="l" rtl="0" eaLnBrk="1" fontAlgn="base" hangingPunct="1">
        <a:spcBef>
          <a:spcPct val="20000"/>
        </a:spcBef>
        <a:spcAft>
          <a:spcPct val="0"/>
        </a:spcAft>
        <a:buChar char="»"/>
        <a:defRPr sz="2800">
          <a:solidFill>
            <a:schemeClr val="tx1"/>
          </a:solidFill>
          <a:latin typeface="+mn-lt"/>
        </a:defRPr>
      </a:lvl7pPr>
      <a:lvl8pPr marL="3429000" indent="-228600" algn="l" rtl="0" eaLnBrk="1" fontAlgn="base" hangingPunct="1">
        <a:spcBef>
          <a:spcPct val="20000"/>
        </a:spcBef>
        <a:spcAft>
          <a:spcPct val="0"/>
        </a:spcAft>
        <a:buChar char="»"/>
        <a:defRPr sz="2800">
          <a:solidFill>
            <a:schemeClr val="tx1"/>
          </a:solidFill>
          <a:latin typeface="+mn-lt"/>
        </a:defRPr>
      </a:lvl8pPr>
      <a:lvl9pPr marL="3886200" indent="-228600" algn="l" rtl="0" eaLnBrk="1" fontAlgn="base" hangingPunct="1">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bho@kpmg.com.vn"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takahisa.onose@vn.e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gtakaishi@deloitt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892772" y="2267760"/>
            <a:ext cx="7423644" cy="985434"/>
          </a:xfrm>
        </p:spPr>
        <p:txBody>
          <a:bodyPr/>
          <a:lstStyle/>
          <a:p>
            <a:pPr>
              <a:spcAft>
                <a:spcPts val="0"/>
              </a:spcAft>
            </a:pPr>
            <a:r>
              <a:rPr lang="en-US" sz="3600" dirty="0" smtClean="0"/>
              <a:t>Speakers' Profile</a:t>
            </a:r>
            <a:r>
              <a:rPr lang="en-AU" sz="3600" dirty="0" smtClean="0"/>
              <a:t/>
            </a:r>
            <a:br>
              <a:rPr lang="en-AU" sz="3600" dirty="0" smtClean="0"/>
            </a:br>
            <a:r>
              <a:rPr lang="en-AU" sz="1600" dirty="0" smtClean="0">
                <a:solidFill>
                  <a:schemeClr val="tx1"/>
                </a:solidFill>
              </a:rPr>
              <a:t/>
            </a:r>
            <a:br>
              <a:rPr lang="en-AU" sz="1600" dirty="0" smtClean="0">
                <a:solidFill>
                  <a:schemeClr val="tx1"/>
                </a:solidFill>
              </a:rPr>
            </a:br>
            <a:r>
              <a:rPr lang="en-AU" sz="1600" dirty="0" smtClean="0">
                <a:solidFill>
                  <a:schemeClr val="tx1"/>
                </a:solidFill>
              </a:rPr>
              <a:t/>
            </a:r>
            <a:br>
              <a:rPr lang="en-AU" sz="1600" dirty="0" smtClean="0">
                <a:solidFill>
                  <a:schemeClr val="tx1"/>
                </a:solidFill>
              </a:rPr>
            </a:br>
            <a:endParaRPr lang="en-AU" sz="700" dirty="0">
              <a:solidFill>
                <a:srgbClr val="747678"/>
              </a:solidFill>
              <a:latin typeface="+mj-lt"/>
            </a:endParaRPr>
          </a:p>
        </p:txBody>
      </p:sp>
    </p:spTree>
    <p:extLst>
      <p:ext uri="{BB962C8B-B14F-4D97-AF65-F5344CB8AC3E}">
        <p14:creationId xmlns:p14="http://schemas.microsoft.com/office/powerpoint/2010/main" xmlns="" val="3358207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ja-JP" altLang="en-US" dirty="0" smtClean="0">
                <a:latin typeface="Garamond" panose="02020404030301010803" pitchFamily="18" charset="0"/>
                <a:cs typeface="Garamond" panose="02020404030301010803" pitchFamily="18" charset="0"/>
              </a:rPr>
              <a:t>メンバープロフィール</a:t>
            </a:r>
            <a:endParaRPr lang="en-AU" dirty="0">
              <a:latin typeface="Garamond" panose="02020404030301010803" pitchFamily="18" charset="0"/>
              <a:cs typeface="Garamond" panose="02020404030301010803" pitchFamily="18" charset="0"/>
            </a:endParaRPr>
          </a:p>
        </p:txBody>
      </p:sp>
      <p:sp>
        <p:nvSpPr>
          <p:cNvPr id="8" name="Rectangle 6"/>
          <p:cNvSpPr>
            <a:spLocks noChangeArrowheads="1"/>
          </p:cNvSpPr>
          <p:nvPr/>
        </p:nvSpPr>
        <p:spPr bwMode="auto">
          <a:xfrm>
            <a:off x="361742" y="3360718"/>
            <a:ext cx="1731056" cy="118494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r>
              <a:rPr lang="en-US" sz="1100" b="1" dirty="0">
                <a:solidFill>
                  <a:srgbClr val="4F2D7F"/>
                </a:solidFill>
                <a:latin typeface="Garamond" pitchFamily="18" charset="0"/>
                <a:ea typeface="Microsoft YaHei" pitchFamily="32" charset="-122"/>
                <a:cs typeface="Arial" pitchFamily="34" charset="0"/>
              </a:rPr>
              <a:t>Huong Vu</a:t>
            </a:r>
            <a:r>
              <a:rPr lang="en-US" sz="1100" dirty="0">
                <a:solidFill>
                  <a:srgbClr val="000000"/>
                </a:solidFill>
                <a:latin typeface="Garamond" pitchFamily="18" charset="0"/>
                <a:ea typeface="Microsoft YaHei" pitchFamily="32" charset="-122"/>
                <a:cs typeface="Arial" pitchFamily="34" charset="0"/>
              </a:rPr>
              <a:t>　</a:t>
            </a:r>
          </a:p>
          <a:p>
            <a:r>
              <a:rPr lang="ja-JP" altLang="en-US" sz="1100" dirty="0">
                <a:latin typeface="MS Gothic" panose="020B0609070205080204" pitchFamily="49" charset="-128"/>
                <a:ea typeface="MS Gothic" panose="020B0609070205080204" pitchFamily="49" charset="-128"/>
              </a:rPr>
              <a:t>フーン・ブー</a:t>
            </a:r>
            <a:endParaRPr lang="en-US" sz="1100" dirty="0">
              <a:latin typeface="MS Gothic" panose="020B0609070205080204" pitchFamily="49" charset="-128"/>
              <a:ea typeface="MS Gothic" panose="020B0609070205080204" pitchFamily="49" charset="-128"/>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1100" dirty="0">
              <a:solidFill>
                <a:srgbClr val="000000"/>
              </a:solidFill>
              <a:latin typeface="Garamond" pitchFamily="18" charset="0"/>
              <a:ea typeface="Microsoft YaHei" pitchFamily="32" charset="-122"/>
              <a:cs typeface="Arial" pitchFamily="34" charset="0"/>
            </a:endParaRPr>
          </a:p>
          <a:p>
            <a:r>
              <a:rPr lang="ja-JP" altLang="en-US" sz="1100" dirty="0">
                <a:latin typeface="MS Gothic" panose="020B0609070205080204" pitchFamily="49" charset="-128"/>
                <a:ea typeface="MS Gothic" panose="020B0609070205080204" pitchFamily="49" charset="-128"/>
              </a:rPr>
              <a:t>税務部門パートナー</a:t>
            </a:r>
            <a:endParaRPr lang="en-US" sz="1100" dirty="0">
              <a:latin typeface="MS Gothic" panose="020B0609070205080204" pitchFamily="49" charset="-128"/>
              <a:ea typeface="MS Gothic" panose="020B0609070205080204" pitchFamily="49" charset="-128"/>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1100" dirty="0">
              <a:solidFill>
                <a:srgbClr val="000000"/>
              </a:solidFill>
              <a:latin typeface="Garamond" pitchFamily="18" charset="0"/>
              <a:ea typeface="Microsoft YaHei" pitchFamily="32" charset="-122"/>
              <a:cs typeface="Arial" pitchFamily="34" charset="0"/>
            </a:endParaRPr>
          </a:p>
          <a:p>
            <a:pPr>
              <a:spcAft>
                <a:spcPct val="0"/>
              </a:spcAft>
            </a:pPr>
            <a:r>
              <a:rPr lang="en-US" altLang="en-US" sz="1100" dirty="0">
                <a:solidFill>
                  <a:srgbClr val="000000"/>
                </a:solidFill>
                <a:latin typeface="MS Gothic" panose="020B0609070205080204" pitchFamily="49" charset="-128"/>
                <a:ea typeface="MS Gothic" panose="020B0609070205080204" pitchFamily="49" charset="-128"/>
                <a:cs typeface="Arial" pitchFamily="34" charset="0"/>
              </a:rPr>
              <a:t>Tel: </a:t>
            </a:r>
            <a:r>
              <a:rPr lang="en-US" altLang="en-US" sz="1100" dirty="0" smtClean="0">
                <a:solidFill>
                  <a:srgbClr val="000000"/>
                </a:solidFill>
                <a:latin typeface="MS Gothic" panose="020B0609070205080204" pitchFamily="49" charset="-128"/>
                <a:ea typeface="MS Gothic" panose="020B0609070205080204" pitchFamily="49" charset="-128"/>
                <a:cs typeface="Arial" pitchFamily="34" charset="0"/>
              </a:rPr>
              <a:t>+</a:t>
            </a:r>
            <a:r>
              <a:rPr lang="en-GB" altLang="en-US" sz="1100" dirty="0">
                <a:solidFill>
                  <a:srgbClr val="000000"/>
                </a:solidFill>
                <a:latin typeface="MS Gothic" panose="020B0609070205080204" pitchFamily="49" charset="-128"/>
                <a:ea typeface="MS Gothic" panose="020B0609070205080204" pitchFamily="49" charset="-128"/>
                <a:cs typeface="Arial" pitchFamily="34" charset="0"/>
              </a:rPr>
              <a:t>84 8 38315100</a:t>
            </a:r>
            <a:endParaRPr lang="en-US" altLang="en-US" sz="1100" dirty="0">
              <a:solidFill>
                <a:srgbClr val="000000"/>
              </a:solidFill>
              <a:latin typeface="MS Gothic" panose="020B0609070205080204" pitchFamily="49" charset="-128"/>
              <a:ea typeface="MS Gothic" panose="020B0609070205080204" pitchFamily="49" charset="-128"/>
              <a:cs typeface="Arial" pitchFamily="34" charset="0"/>
            </a:endParaRPr>
          </a:p>
          <a:p>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dirty="0" smtClean="0">
                <a:solidFill>
                  <a:srgbClr val="000000"/>
                </a:solidFill>
                <a:latin typeface="MS Gothic" panose="020B0609070205080204" pitchFamily="49" charset="-128"/>
                <a:ea typeface="MS Gothic" panose="020B0609070205080204" pitchFamily="49" charset="-128"/>
                <a:cs typeface="Arial" pitchFamily="34" charset="0"/>
              </a:rPr>
              <a:t>Fax: </a:t>
            </a:r>
            <a:r>
              <a:rPr lang="en-US" altLang="en-US" sz="1100" dirty="0">
                <a:latin typeface="MS Gothic" panose="020B0609070205080204" pitchFamily="49" charset="-128"/>
                <a:ea typeface="MS Gothic" panose="020B0609070205080204" pitchFamily="49" charset="-128"/>
              </a:rPr>
              <a:t>+</a:t>
            </a:r>
            <a:r>
              <a:rPr lang="en-GB" altLang="en-US" sz="1100" dirty="0">
                <a:solidFill>
                  <a:srgbClr val="000000"/>
                </a:solidFill>
                <a:latin typeface="MS Gothic" panose="020B0609070205080204" pitchFamily="49" charset="-128"/>
                <a:ea typeface="MS Gothic" panose="020B0609070205080204" pitchFamily="49" charset="-128"/>
                <a:cs typeface="Arial" pitchFamily="34" charset="0"/>
              </a:rPr>
              <a:t>84 8 </a:t>
            </a:r>
            <a:r>
              <a:rPr lang="en-GB" altLang="en-US" sz="1100" dirty="0" smtClean="0">
                <a:solidFill>
                  <a:srgbClr val="000000"/>
                </a:solidFill>
                <a:latin typeface="MS Gothic" panose="020B0609070205080204" pitchFamily="49" charset="-128"/>
                <a:ea typeface="MS Gothic" panose="020B0609070205080204" pitchFamily="49" charset="-128"/>
                <a:cs typeface="Arial" pitchFamily="34" charset="0"/>
              </a:rPr>
              <a:t>38315090</a:t>
            </a:r>
            <a:endParaRPr lang="en-US" altLang="en-US" sz="1100" dirty="0">
              <a:solidFill>
                <a:srgbClr val="000000"/>
              </a:solidFill>
              <a:latin typeface="MS Gothic" panose="020B0609070205080204" pitchFamily="49" charset="-128"/>
              <a:ea typeface="MS Gothic" panose="020B0609070205080204" pitchFamily="49" charset="-128"/>
              <a:cs typeface="Arial" pitchFamily="34" charset="0"/>
            </a:endParaRPr>
          </a:p>
        </p:txBody>
      </p:sp>
      <p:sp>
        <p:nvSpPr>
          <p:cNvPr id="9" name="Text Box 7"/>
          <p:cNvSpPr txBox="1">
            <a:spLocks noChangeArrowheads="1"/>
          </p:cNvSpPr>
          <p:nvPr/>
        </p:nvSpPr>
        <p:spPr bwMode="auto">
          <a:xfrm>
            <a:off x="2195736" y="1449211"/>
            <a:ext cx="5760640" cy="53574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1pPr>
            <a:lvl2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2pPr>
            <a:lvl3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3pPr>
            <a:lvl4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4pPr>
            <a:lvl5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5pPr>
            <a:lvl6pPr marL="25146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6pPr>
            <a:lvl7pPr marL="29718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7pPr>
            <a:lvl8pPr marL="34290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8pPr>
            <a:lvl9pPr marL="38862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9pPr>
          </a:lstStyle>
          <a:p>
            <a:endParaRPr lang="en-US" sz="1200" dirty="0" smtClean="0">
              <a:solidFill>
                <a:schemeClr val="tx1"/>
              </a:solidFill>
              <a:latin typeface="MS Gothic" panose="020B0609070205080204" pitchFamily="49" charset="-128"/>
              <a:ea typeface="MS Gothic" panose="020B0609070205080204" pitchFamily="49" charset="-128"/>
            </a:endParaRPr>
          </a:p>
          <a:p>
            <a:r>
              <a:rPr lang="en-US" sz="1200" dirty="0" smtClean="0">
                <a:solidFill>
                  <a:schemeClr val="tx1"/>
                </a:solidFill>
                <a:latin typeface="MS Gothic" panose="020B0609070205080204" pitchFamily="49" charset="-128"/>
                <a:ea typeface="MS Gothic" panose="020B0609070205080204" pitchFamily="49" charset="-128"/>
              </a:rPr>
              <a:t>EY</a:t>
            </a:r>
            <a:r>
              <a:rPr lang="ja-JP" altLang="en-US" sz="1200" dirty="0">
                <a:solidFill>
                  <a:schemeClr val="tx1"/>
                </a:solidFill>
                <a:latin typeface="MS Gothic" panose="020B0609070205080204" pitchFamily="49" charset="-128"/>
                <a:ea typeface="MS Gothic" panose="020B0609070205080204" pitchFamily="49" charset="-128"/>
              </a:rPr>
              <a:t>ベトナムの税務パートナーとして</a:t>
            </a:r>
            <a:r>
              <a:rPr lang="en-US" sz="1200" dirty="0">
                <a:solidFill>
                  <a:schemeClr val="tx1"/>
                </a:solidFill>
                <a:latin typeface="MS Gothic" panose="020B0609070205080204" pitchFamily="49" charset="-128"/>
                <a:ea typeface="MS Gothic" panose="020B0609070205080204" pitchFamily="49" charset="-128"/>
              </a:rPr>
              <a:t>19</a:t>
            </a:r>
            <a:r>
              <a:rPr lang="ja-JP" altLang="en-US" sz="1200" dirty="0">
                <a:solidFill>
                  <a:schemeClr val="tx1"/>
                </a:solidFill>
                <a:latin typeface="MS Gothic" panose="020B0609070205080204" pitchFamily="49" charset="-128"/>
                <a:ea typeface="MS Gothic" panose="020B0609070205080204" pitchFamily="49" charset="-128"/>
              </a:rPr>
              <a:t>年間の経験を有し、法人税、付加価値税、外国契約者税、外国為替及び財政などの様々な分野に関与。また、税務、投資証明書、市場調査、国際ビジネス、生産管理、財政における種々のサービスに関しても多くの実績がある</a:t>
            </a:r>
            <a:r>
              <a:rPr lang="ja-JP" altLang="en-US" sz="1200" dirty="0" smtClean="0">
                <a:solidFill>
                  <a:schemeClr val="tx1"/>
                </a:solidFill>
                <a:latin typeface="MS Gothic" panose="020B0609070205080204" pitchFamily="49" charset="-128"/>
                <a:ea typeface="MS Gothic" panose="020B0609070205080204" pitchFamily="49" charset="-128"/>
              </a:rPr>
              <a:t>。</a:t>
            </a:r>
            <a:endParaRPr lang="en-US" altLang="ja-JP" sz="1200" dirty="0" smtClean="0">
              <a:solidFill>
                <a:schemeClr val="tx1"/>
              </a:solidFill>
              <a:latin typeface="MS Gothic" panose="020B0609070205080204" pitchFamily="49" charset="-128"/>
              <a:ea typeface="MS Gothic" panose="020B0609070205080204" pitchFamily="49" charset="-128"/>
            </a:endParaRPr>
          </a:p>
          <a:p>
            <a:endParaRPr lang="en-US" sz="1200" dirty="0">
              <a:solidFill>
                <a:schemeClr val="tx1"/>
              </a:solidFill>
              <a:latin typeface="MS Gothic" panose="020B0609070205080204" pitchFamily="49" charset="-128"/>
              <a:ea typeface="MS Gothic" panose="020B0609070205080204" pitchFamily="49" charset="-128"/>
            </a:endParaRPr>
          </a:p>
          <a:p>
            <a:r>
              <a:rPr lang="ja-JP" altLang="en-US" sz="1200" dirty="0">
                <a:solidFill>
                  <a:schemeClr val="tx1"/>
                </a:solidFill>
                <a:latin typeface="MS Gothic" panose="020B0609070205080204" pitchFamily="49" charset="-128"/>
                <a:ea typeface="MS Gothic" panose="020B0609070205080204" pitchFamily="49" charset="-128"/>
              </a:rPr>
              <a:t>特に、ベトナムの法制度及び様々な税金・投資に関する法令に強く、移転価格計画など、税務戦略及び国際税務に関す</a:t>
            </a:r>
            <a:r>
              <a:rPr lang="ja-JP" altLang="en-US" sz="1200" dirty="0" smtClean="0">
                <a:solidFill>
                  <a:schemeClr val="tx1"/>
                </a:solidFill>
                <a:latin typeface="MS Gothic" panose="020B0609070205080204" pitchFamily="49" charset="-128"/>
                <a:ea typeface="MS Gothic" panose="020B0609070205080204" pitchFamily="49" charset="-128"/>
              </a:rPr>
              <a:t>るコンサルティングサービスも</a:t>
            </a:r>
            <a:r>
              <a:rPr lang="ja-JP" altLang="en-US" sz="1200" dirty="0">
                <a:solidFill>
                  <a:schemeClr val="tx1"/>
                </a:solidFill>
                <a:latin typeface="MS Gothic" panose="020B0609070205080204" pitchFamily="49" charset="-128"/>
                <a:ea typeface="MS Gothic" panose="020B0609070205080204" pitchFamily="49" charset="-128"/>
              </a:rPr>
              <a:t>提供している</a:t>
            </a:r>
            <a:r>
              <a:rPr lang="ja-JP" altLang="en-US" sz="1200" dirty="0" smtClean="0">
                <a:solidFill>
                  <a:schemeClr val="tx1"/>
                </a:solidFill>
                <a:latin typeface="MS Gothic" panose="020B0609070205080204" pitchFamily="49" charset="-128"/>
                <a:ea typeface="MS Gothic" panose="020B0609070205080204" pitchFamily="49" charset="-128"/>
              </a:rPr>
              <a:t>。</a:t>
            </a:r>
            <a:endParaRPr lang="en-US" altLang="ja-JP" sz="1200" dirty="0" smtClean="0">
              <a:solidFill>
                <a:schemeClr val="tx1"/>
              </a:solidFill>
              <a:latin typeface="MS Gothic" panose="020B0609070205080204" pitchFamily="49" charset="-128"/>
              <a:ea typeface="MS Gothic" panose="020B0609070205080204" pitchFamily="49" charset="-128"/>
            </a:endParaRPr>
          </a:p>
          <a:p>
            <a:endParaRPr lang="en-US" sz="1200" dirty="0">
              <a:solidFill>
                <a:schemeClr val="tx1"/>
              </a:solidFill>
              <a:latin typeface="MS Gothic" panose="020B0609070205080204" pitchFamily="49" charset="-128"/>
              <a:ea typeface="MS Gothic" panose="020B0609070205080204" pitchFamily="49" charset="-128"/>
            </a:endParaRPr>
          </a:p>
          <a:p>
            <a:r>
              <a:rPr lang="ja-JP" altLang="en-US" sz="1200" dirty="0">
                <a:solidFill>
                  <a:schemeClr val="tx1"/>
                </a:solidFill>
                <a:latin typeface="MS Gothic" panose="020B0609070205080204" pitchFamily="49" charset="-128"/>
                <a:ea typeface="MS Gothic" panose="020B0609070205080204" pitchFamily="49" charset="-128"/>
              </a:rPr>
              <a:t>ベトナム国内及び国外において、ベトナムへの投資や各種税務に関するセミナーの講師として活躍</a:t>
            </a:r>
            <a:r>
              <a:rPr lang="ja-JP" altLang="en-US" sz="1200" dirty="0" smtClean="0">
                <a:solidFill>
                  <a:schemeClr val="tx1"/>
                </a:solidFill>
                <a:latin typeface="MS Gothic" panose="020B0609070205080204" pitchFamily="49" charset="-128"/>
                <a:ea typeface="MS Gothic" panose="020B0609070205080204" pitchFamily="49" charset="-128"/>
              </a:rPr>
              <a:t>。</a:t>
            </a:r>
            <a:endParaRPr lang="en-US" altLang="ja-JP" sz="1200" dirty="0" smtClean="0">
              <a:solidFill>
                <a:schemeClr val="tx1"/>
              </a:solidFill>
              <a:latin typeface="MS Gothic" panose="020B0609070205080204" pitchFamily="49" charset="-128"/>
              <a:ea typeface="MS Gothic" panose="020B0609070205080204" pitchFamily="49" charset="-128"/>
            </a:endParaRPr>
          </a:p>
          <a:p>
            <a:endParaRPr lang="en-US" sz="1200" dirty="0">
              <a:solidFill>
                <a:schemeClr val="tx1"/>
              </a:solidFill>
              <a:latin typeface="MS Gothic" panose="020B0609070205080204" pitchFamily="49" charset="-128"/>
              <a:ea typeface="MS Gothic" panose="020B0609070205080204" pitchFamily="49" charset="-128"/>
            </a:endParaRPr>
          </a:p>
          <a:p>
            <a:r>
              <a:rPr lang="ja-JP" altLang="en-US" sz="1200" dirty="0">
                <a:solidFill>
                  <a:schemeClr val="tx1"/>
                </a:solidFill>
                <a:latin typeface="MS Gothic" panose="020B0609070205080204" pitchFamily="49" charset="-128"/>
                <a:ea typeface="MS Gothic" panose="020B0609070205080204" pitchFamily="49" charset="-128"/>
              </a:rPr>
              <a:t>ベトナム政府の法律や政策の制定担当者に</a:t>
            </a:r>
            <a:r>
              <a:rPr lang="ja-JP" altLang="en-US" sz="1200">
                <a:solidFill>
                  <a:schemeClr val="tx1"/>
                </a:solidFill>
                <a:latin typeface="MS Gothic" panose="020B0609070205080204" pitchFamily="49" charset="-128"/>
                <a:ea typeface="MS Gothic" panose="020B0609070205080204" pitchFamily="49" charset="-128"/>
              </a:rPr>
              <a:t>税</a:t>
            </a:r>
            <a:r>
              <a:rPr lang="ja-JP" altLang="en-US" sz="1200" smtClean="0">
                <a:solidFill>
                  <a:schemeClr val="tx1"/>
                </a:solidFill>
                <a:latin typeface="MS Gothic" panose="020B0609070205080204" pitchFamily="49" charset="-128"/>
                <a:ea typeface="MS Gothic" panose="020B0609070205080204" pitchFamily="49" charset="-128"/>
              </a:rPr>
              <a:t>務や法</a:t>
            </a:r>
            <a:r>
              <a:rPr lang="ja-JP" altLang="en-US" sz="1200">
                <a:solidFill>
                  <a:schemeClr val="tx1"/>
                </a:solidFill>
                <a:latin typeface="MS Gothic" panose="020B0609070205080204" pitchFamily="49" charset="-128"/>
                <a:ea typeface="MS Gothic" panose="020B0609070205080204" pitchFamily="49" charset="-128"/>
              </a:rPr>
              <a:t>律</a:t>
            </a:r>
            <a:r>
              <a:rPr lang="ja-JP" altLang="en-US" sz="1200" smtClean="0">
                <a:solidFill>
                  <a:schemeClr val="tx1"/>
                </a:solidFill>
                <a:latin typeface="MS Gothic" panose="020B0609070205080204" pitchFamily="49" charset="-128"/>
                <a:ea typeface="MS Gothic" panose="020B0609070205080204" pitchFamily="49" charset="-128"/>
              </a:rPr>
              <a:t>に関するコ</a:t>
            </a:r>
            <a:r>
              <a:rPr lang="ja-JP" altLang="en-US" sz="1200" dirty="0">
                <a:solidFill>
                  <a:schemeClr val="tx1"/>
                </a:solidFill>
                <a:latin typeface="MS Gothic" panose="020B0609070205080204" pitchFamily="49" charset="-128"/>
                <a:ea typeface="MS Gothic" panose="020B0609070205080204" pitchFamily="49" charset="-128"/>
              </a:rPr>
              <a:t>メントを提供するなど、ベトナムの税務システム、財政環境の改善に多く貢献している。</a:t>
            </a:r>
            <a:endParaRPr lang="en-US" sz="1200" dirty="0">
              <a:solidFill>
                <a:schemeClr val="tx1"/>
              </a:solidFill>
              <a:latin typeface="MS Gothic" panose="020B0609070205080204" pitchFamily="49" charset="-128"/>
              <a:ea typeface="MS Gothic" panose="020B0609070205080204" pitchFamily="49" charset="-128"/>
            </a:endParaRPr>
          </a:p>
          <a:p>
            <a:endParaRPr lang="en-US" sz="1200" dirty="0" smtClean="0">
              <a:solidFill>
                <a:schemeClr val="tx1"/>
              </a:solidFill>
              <a:latin typeface="Microsoft YaHei" pitchFamily="34" charset="-122"/>
              <a:ea typeface="Microsoft YaHei" pitchFamily="34" charset="-122"/>
              <a:cs typeface="Arial" pitchFamily="34" charset="0"/>
            </a:endParaRPr>
          </a:p>
          <a:p>
            <a:pPr algn="just" fontAlgn="base">
              <a:lnSpc>
                <a:spcPct val="150000"/>
              </a:lnSpc>
              <a:spcBef>
                <a:spcPts val="6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latin typeface="Microsoft YaHei" pitchFamily="34" charset="-122"/>
                <a:ea typeface="Microsoft YaHei" pitchFamily="34" charset="-122"/>
                <a:cs typeface="Arial" charset="0"/>
              </a:rPr>
              <a:t>Qualifications:</a:t>
            </a:r>
            <a:endParaRPr lang="en-US" sz="1200" dirty="0" smtClean="0">
              <a:solidFill>
                <a:srgbClr val="000000"/>
              </a:solidFill>
              <a:latin typeface="Microsoft YaHei" pitchFamily="34" charset="-122"/>
              <a:ea typeface="Microsoft YaHei" pitchFamily="34" charset="-122"/>
              <a:cs typeface="Arial" charset="0"/>
            </a:endParaRPr>
          </a:p>
          <a:p>
            <a:pPr marL="346075" indent="-346075" fontAlgn="base">
              <a:lnSpc>
                <a:spcPct val="150000"/>
              </a:lnSpc>
              <a:spcBef>
                <a:spcPts val="600"/>
              </a:spcBef>
              <a:spcAft>
                <a:spcPct val="0"/>
              </a:spcAft>
              <a:buFont typeface="Wingdings" charset="2"/>
              <a:buChar char=""/>
              <a:tabLst>
                <a:tab pos="346075"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pPr>
            <a:r>
              <a:rPr lang="en-US" altLang="ja-JP" sz="1200" dirty="0" smtClean="0">
                <a:solidFill>
                  <a:srgbClr val="000000"/>
                </a:solidFill>
                <a:latin typeface="MS Gothic" panose="020B0609070205080204" pitchFamily="49" charset="-128"/>
                <a:ea typeface="MS Gothic" panose="020B0609070205080204" pitchFamily="49" charset="-128"/>
                <a:cs typeface="Arial" pitchFamily="34" charset="0"/>
              </a:rPr>
              <a:t>Western Pacific University</a:t>
            </a:r>
            <a:r>
              <a:rPr lang="ja-JP" altLang="en-US" sz="1200" dirty="0" smtClean="0">
                <a:solidFill>
                  <a:srgbClr val="000000"/>
                </a:solidFill>
                <a:latin typeface="MS Gothic" panose="020B0609070205080204" pitchFamily="49" charset="-128"/>
                <a:ea typeface="MS Gothic" panose="020B0609070205080204" pitchFamily="49" charset="-128"/>
                <a:cs typeface="Arial" pitchFamily="34" charset="0"/>
              </a:rPr>
              <a:t>経営管理学修士</a:t>
            </a:r>
            <a:endParaRPr lang="en-US" altLang="ja-JP" sz="1200" dirty="0" smtClean="0">
              <a:solidFill>
                <a:srgbClr val="000000"/>
              </a:solidFill>
              <a:latin typeface="MS Gothic" panose="020B0609070205080204" pitchFamily="49" charset="-128"/>
              <a:ea typeface="MS Gothic" panose="020B0609070205080204" pitchFamily="49" charset="-128"/>
              <a:cs typeface="Arial" pitchFamily="34" charset="0"/>
            </a:endParaRPr>
          </a:p>
          <a:p>
            <a:pPr marL="346075" indent="-346075" fontAlgn="base">
              <a:lnSpc>
                <a:spcPct val="150000"/>
              </a:lnSpc>
              <a:spcBef>
                <a:spcPts val="600"/>
              </a:spcBef>
              <a:spcAft>
                <a:spcPct val="0"/>
              </a:spcAft>
              <a:buFont typeface="Wingdings" charset="2"/>
              <a:buChar char=""/>
              <a:tabLst>
                <a:tab pos="346075"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pPr>
            <a:r>
              <a:rPr lang="ja-JP" altLang="en-US" sz="1200" dirty="0">
                <a:solidFill>
                  <a:srgbClr val="000000"/>
                </a:solidFill>
                <a:latin typeface="MS Gothic" panose="020B0609070205080204" pitchFamily="49" charset="-128"/>
                <a:ea typeface="MS Gothic" panose="020B0609070205080204" pitchFamily="49" charset="-128"/>
                <a:cs typeface="Arial" pitchFamily="34" charset="0"/>
              </a:rPr>
              <a:t>ベトナ</a:t>
            </a:r>
            <a:r>
              <a:rPr lang="ja-JP" altLang="en-US" sz="1200" dirty="0" smtClean="0">
                <a:solidFill>
                  <a:srgbClr val="000000"/>
                </a:solidFill>
                <a:latin typeface="MS Gothic" panose="020B0609070205080204" pitchFamily="49" charset="-128"/>
                <a:ea typeface="MS Gothic" panose="020B0609070205080204" pitchFamily="49" charset="-128"/>
                <a:cs typeface="Arial" pitchFamily="34" charset="0"/>
              </a:rPr>
              <a:t>ム海事大学経済学部卒</a:t>
            </a:r>
            <a:endParaRPr lang="en-US" altLang="ja-JP" sz="1200" dirty="0" smtClean="0">
              <a:solidFill>
                <a:srgbClr val="000000"/>
              </a:solidFill>
              <a:latin typeface="MS Gothic" panose="020B0609070205080204" pitchFamily="49" charset="-128"/>
              <a:ea typeface="MS Gothic" panose="020B0609070205080204" pitchFamily="49" charset="-128"/>
              <a:cs typeface="Arial" pitchFamily="34" charset="0"/>
            </a:endParaRPr>
          </a:p>
          <a:p>
            <a:pPr marL="346075" indent="-346075" fontAlgn="base">
              <a:lnSpc>
                <a:spcPct val="150000"/>
              </a:lnSpc>
              <a:spcBef>
                <a:spcPts val="600"/>
              </a:spcBef>
              <a:spcAft>
                <a:spcPct val="0"/>
              </a:spcAft>
              <a:buFont typeface="Wingdings" charset="2"/>
              <a:buChar char=""/>
              <a:tabLst>
                <a:tab pos="346075"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pPr>
            <a:r>
              <a:rPr lang="ja-JP" altLang="en-US" sz="1200" dirty="0">
                <a:solidFill>
                  <a:srgbClr val="000000"/>
                </a:solidFill>
                <a:latin typeface="MS Gothic" panose="020B0609070205080204" pitchFamily="49" charset="-128"/>
                <a:ea typeface="MS Gothic" panose="020B0609070205080204" pitchFamily="49" charset="-128"/>
                <a:cs typeface="Arial" pitchFamily="34" charset="0"/>
              </a:rPr>
              <a:t>ベトナ</a:t>
            </a:r>
            <a:r>
              <a:rPr lang="ja-JP" altLang="en-US" sz="1200" dirty="0" smtClean="0">
                <a:solidFill>
                  <a:srgbClr val="000000"/>
                </a:solidFill>
                <a:latin typeface="MS Gothic" panose="020B0609070205080204" pitchFamily="49" charset="-128"/>
                <a:ea typeface="MS Gothic" panose="020B0609070205080204" pitchFamily="49" charset="-128"/>
                <a:cs typeface="Arial" pitchFamily="34" charset="0"/>
              </a:rPr>
              <a:t>ム</a:t>
            </a:r>
            <a:r>
              <a:rPr lang="ja-JP" altLang="en-US" sz="1200" dirty="0">
                <a:solidFill>
                  <a:srgbClr val="000000"/>
                </a:solidFill>
                <a:latin typeface="MS Gothic" panose="020B0609070205080204" pitchFamily="49" charset="-128"/>
                <a:ea typeface="MS Gothic" panose="020B0609070205080204" pitchFamily="49" charset="-128"/>
                <a:cs typeface="Arial" pitchFamily="34" charset="0"/>
              </a:rPr>
              <a:t>税</a:t>
            </a:r>
            <a:r>
              <a:rPr lang="ja-JP" altLang="en-US" sz="1200" dirty="0" smtClean="0">
                <a:solidFill>
                  <a:srgbClr val="000000"/>
                </a:solidFill>
                <a:latin typeface="MS Gothic" panose="020B0609070205080204" pitchFamily="49" charset="-128"/>
                <a:ea typeface="MS Gothic" panose="020B0609070205080204" pitchFamily="49" charset="-128"/>
                <a:cs typeface="Arial" pitchFamily="34" charset="0"/>
              </a:rPr>
              <a:t>務</a:t>
            </a:r>
            <a:r>
              <a:rPr lang="ja-JP" altLang="en-US" sz="1200" dirty="0">
                <a:solidFill>
                  <a:srgbClr val="000000"/>
                </a:solidFill>
                <a:latin typeface="MS Gothic" panose="020B0609070205080204" pitchFamily="49" charset="-128"/>
                <a:ea typeface="MS Gothic" panose="020B0609070205080204" pitchFamily="49" charset="-128"/>
                <a:cs typeface="Arial" pitchFamily="34" charset="0"/>
              </a:rPr>
              <a:t>コンサルタン</a:t>
            </a:r>
            <a:r>
              <a:rPr lang="ja-JP" altLang="en-US" sz="1200" dirty="0" smtClean="0">
                <a:solidFill>
                  <a:srgbClr val="000000"/>
                </a:solidFill>
                <a:latin typeface="MS Gothic" panose="020B0609070205080204" pitchFamily="49" charset="-128"/>
                <a:ea typeface="MS Gothic" panose="020B0609070205080204" pitchFamily="49" charset="-128"/>
                <a:cs typeface="Arial" pitchFamily="34" charset="0"/>
              </a:rPr>
              <a:t>ト</a:t>
            </a:r>
            <a:r>
              <a:rPr lang="ja-JP" altLang="en-US" sz="1200" dirty="0">
                <a:solidFill>
                  <a:srgbClr val="000000"/>
                </a:solidFill>
                <a:latin typeface="MS Gothic" panose="020B0609070205080204" pitchFamily="49" charset="-128"/>
                <a:ea typeface="MS Gothic" panose="020B0609070205080204" pitchFamily="49" charset="-128"/>
                <a:cs typeface="Arial" pitchFamily="34" charset="0"/>
              </a:rPr>
              <a:t>協</a:t>
            </a:r>
            <a:r>
              <a:rPr lang="ja-JP" altLang="en-US" sz="1200" dirty="0" smtClean="0">
                <a:solidFill>
                  <a:srgbClr val="000000"/>
                </a:solidFill>
                <a:latin typeface="MS Gothic" panose="020B0609070205080204" pitchFamily="49" charset="-128"/>
                <a:ea typeface="MS Gothic" panose="020B0609070205080204" pitchFamily="49" charset="-128"/>
                <a:cs typeface="Arial" pitchFamily="34" charset="0"/>
              </a:rPr>
              <a:t>会</a:t>
            </a:r>
            <a:r>
              <a:rPr lang="ja-JP" altLang="en-US" sz="1200" dirty="0">
                <a:solidFill>
                  <a:srgbClr val="000000"/>
                </a:solidFill>
                <a:latin typeface="MS Gothic" panose="020B0609070205080204" pitchFamily="49" charset="-128"/>
                <a:ea typeface="MS Gothic" panose="020B0609070205080204" pitchFamily="49" charset="-128"/>
                <a:cs typeface="Arial" pitchFamily="34" charset="0"/>
              </a:rPr>
              <a:t>執</a:t>
            </a:r>
            <a:r>
              <a:rPr lang="ja-JP" altLang="en-US" sz="1200" dirty="0" smtClean="0">
                <a:solidFill>
                  <a:srgbClr val="000000"/>
                </a:solidFill>
                <a:latin typeface="MS Gothic" panose="020B0609070205080204" pitchFamily="49" charset="-128"/>
                <a:ea typeface="MS Gothic" panose="020B0609070205080204" pitchFamily="49" charset="-128"/>
                <a:cs typeface="Arial" pitchFamily="34" charset="0"/>
              </a:rPr>
              <a:t>行</a:t>
            </a:r>
            <a:r>
              <a:rPr lang="ja-JP" altLang="en-US" sz="1200" dirty="0">
                <a:solidFill>
                  <a:srgbClr val="000000"/>
                </a:solidFill>
                <a:latin typeface="MS Gothic" panose="020B0609070205080204" pitchFamily="49" charset="-128"/>
                <a:ea typeface="MS Gothic" panose="020B0609070205080204" pitchFamily="49" charset="-128"/>
                <a:cs typeface="Arial" pitchFamily="34" charset="0"/>
              </a:rPr>
              <a:t>委</a:t>
            </a:r>
            <a:r>
              <a:rPr lang="ja-JP" altLang="en-US" sz="1200" dirty="0" smtClean="0">
                <a:solidFill>
                  <a:srgbClr val="000000"/>
                </a:solidFill>
                <a:latin typeface="MS Gothic" panose="020B0609070205080204" pitchFamily="49" charset="-128"/>
                <a:ea typeface="MS Gothic" panose="020B0609070205080204" pitchFamily="49" charset="-128"/>
                <a:cs typeface="Arial" pitchFamily="34" charset="0"/>
              </a:rPr>
              <a:t>員兼主任監査役</a:t>
            </a:r>
            <a:endParaRPr lang="en-US" altLang="ja-JP" sz="1200" dirty="0" smtClean="0">
              <a:solidFill>
                <a:srgbClr val="000000"/>
              </a:solidFill>
              <a:latin typeface="MS Gothic" panose="020B0609070205080204" pitchFamily="49" charset="-128"/>
              <a:ea typeface="MS Gothic" panose="020B0609070205080204" pitchFamily="49" charset="-128"/>
              <a:cs typeface="Arial" pitchFamily="34" charset="0"/>
            </a:endParaRPr>
          </a:p>
          <a:p>
            <a:pPr marL="346075" indent="-346075" fontAlgn="base">
              <a:lnSpc>
                <a:spcPct val="150000"/>
              </a:lnSpc>
              <a:spcBef>
                <a:spcPts val="600"/>
              </a:spcBef>
              <a:spcAft>
                <a:spcPct val="0"/>
              </a:spcAft>
              <a:buFont typeface="Wingdings" charset="2"/>
              <a:buChar char=""/>
              <a:tabLst>
                <a:tab pos="346075"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pPr>
            <a:r>
              <a:rPr lang="ja-JP" altLang="en-US" sz="1200" dirty="0">
                <a:solidFill>
                  <a:srgbClr val="000000"/>
                </a:solidFill>
                <a:latin typeface="MS Gothic" panose="020B0609070205080204" pitchFamily="49" charset="-128"/>
                <a:ea typeface="MS Gothic" panose="020B0609070205080204" pitchFamily="49" charset="-128"/>
                <a:cs typeface="Arial" pitchFamily="34" charset="0"/>
              </a:rPr>
              <a:t>ベトナ</a:t>
            </a:r>
            <a:r>
              <a:rPr lang="ja-JP" altLang="en-US" sz="1200" dirty="0" smtClean="0">
                <a:solidFill>
                  <a:srgbClr val="000000"/>
                </a:solidFill>
                <a:latin typeface="MS Gothic" panose="020B0609070205080204" pitchFamily="49" charset="-128"/>
                <a:ea typeface="MS Gothic" panose="020B0609070205080204" pitchFamily="49" charset="-128"/>
                <a:cs typeface="Arial" pitchFamily="34" charset="0"/>
              </a:rPr>
              <a:t>ム</a:t>
            </a:r>
            <a:r>
              <a:rPr lang="en-US" altLang="ja-JP" sz="1200" dirty="0" smtClean="0">
                <a:solidFill>
                  <a:srgbClr val="000000"/>
                </a:solidFill>
                <a:latin typeface="MS Gothic" panose="020B0609070205080204" pitchFamily="49" charset="-128"/>
                <a:ea typeface="MS Gothic" panose="020B0609070205080204" pitchFamily="49" charset="-128"/>
                <a:cs typeface="Arial" pitchFamily="34" charset="0"/>
              </a:rPr>
              <a:t>CFO</a:t>
            </a:r>
            <a:r>
              <a:rPr lang="ja-JP" altLang="en-US" sz="1200" dirty="0" smtClean="0">
                <a:solidFill>
                  <a:srgbClr val="000000"/>
                </a:solidFill>
                <a:latin typeface="MS Gothic" panose="020B0609070205080204" pitchFamily="49" charset="-128"/>
                <a:ea typeface="MS Gothic" panose="020B0609070205080204" pitchFamily="49" charset="-128"/>
                <a:cs typeface="Arial" pitchFamily="34" charset="0"/>
              </a:rPr>
              <a:t>協会（</a:t>
            </a:r>
            <a:r>
              <a:rPr lang="en-US" altLang="ja-JP" sz="1200" dirty="0" smtClean="0">
                <a:solidFill>
                  <a:srgbClr val="000000"/>
                </a:solidFill>
                <a:latin typeface="MS Gothic" panose="020B0609070205080204" pitchFamily="49" charset="-128"/>
                <a:ea typeface="MS Gothic" panose="020B0609070205080204" pitchFamily="49" charset="-128"/>
                <a:cs typeface="Arial" pitchFamily="34" charset="0"/>
              </a:rPr>
              <a:t>VCFO</a:t>
            </a:r>
            <a:r>
              <a:rPr lang="ja-JP" altLang="en-US" sz="1200" dirty="0" smtClean="0">
                <a:solidFill>
                  <a:srgbClr val="000000"/>
                </a:solidFill>
                <a:latin typeface="MS Gothic" panose="020B0609070205080204" pitchFamily="49" charset="-128"/>
                <a:ea typeface="MS Gothic" panose="020B0609070205080204" pitchFamily="49" charset="-128"/>
                <a:cs typeface="Arial" pitchFamily="34" charset="0"/>
              </a:rPr>
              <a:t>）副会長</a:t>
            </a:r>
            <a:endParaRPr lang="en-US" altLang="ja-JP" sz="1200" dirty="0" smtClean="0">
              <a:solidFill>
                <a:srgbClr val="000000"/>
              </a:solidFill>
              <a:latin typeface="MS Gothic" panose="020B0609070205080204" pitchFamily="49" charset="-128"/>
              <a:ea typeface="MS Gothic" panose="020B0609070205080204" pitchFamily="49" charset="-128"/>
              <a:cs typeface="Arial" pitchFamily="34" charset="0"/>
            </a:endParaRPr>
          </a:p>
          <a:p>
            <a:pPr marL="346075" indent="-346075" fontAlgn="base">
              <a:lnSpc>
                <a:spcPct val="150000"/>
              </a:lnSpc>
              <a:spcBef>
                <a:spcPts val="600"/>
              </a:spcBef>
              <a:spcAft>
                <a:spcPct val="0"/>
              </a:spcAft>
              <a:buFont typeface="Wingdings" charset="2"/>
              <a:buChar char=""/>
              <a:tabLst>
                <a:tab pos="346075"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pPr>
            <a:r>
              <a:rPr lang="ja-JP" altLang="en-US" sz="1200" dirty="0">
                <a:solidFill>
                  <a:srgbClr val="000000"/>
                </a:solidFill>
                <a:latin typeface="MS Gothic" panose="020B0609070205080204" pitchFamily="49" charset="-128"/>
                <a:ea typeface="MS Gothic" panose="020B0609070205080204" pitchFamily="49" charset="-128"/>
                <a:cs typeface="Arial" pitchFamily="34" charset="0"/>
              </a:rPr>
              <a:t>オーストラリ</a:t>
            </a:r>
            <a:r>
              <a:rPr lang="ja-JP" altLang="en-US" sz="1200" dirty="0" smtClean="0">
                <a:solidFill>
                  <a:srgbClr val="000000"/>
                </a:solidFill>
                <a:latin typeface="MS Gothic" panose="020B0609070205080204" pitchFamily="49" charset="-128"/>
                <a:ea typeface="MS Gothic" panose="020B0609070205080204" pitchFamily="49" charset="-128"/>
                <a:cs typeface="Arial" pitchFamily="34" charset="0"/>
              </a:rPr>
              <a:t>ア</a:t>
            </a:r>
            <a:r>
              <a:rPr lang="en-US" altLang="ja-JP" sz="1200" dirty="0" smtClean="0">
                <a:solidFill>
                  <a:srgbClr val="000000"/>
                </a:solidFill>
                <a:latin typeface="MS Gothic" panose="020B0609070205080204" pitchFamily="49" charset="-128"/>
                <a:ea typeface="MS Gothic" panose="020B0609070205080204" pitchFamily="49" charset="-128"/>
                <a:cs typeface="Arial" pitchFamily="34" charset="0"/>
              </a:rPr>
              <a:t>CPA</a:t>
            </a:r>
            <a:r>
              <a:rPr lang="ja-JP" altLang="en-US" sz="1200" dirty="0" smtClean="0">
                <a:solidFill>
                  <a:srgbClr val="000000"/>
                </a:solidFill>
                <a:latin typeface="MS Gothic" panose="020B0609070205080204" pitchFamily="49" charset="-128"/>
                <a:ea typeface="MS Gothic" panose="020B0609070205080204" pitchFamily="49" charset="-128"/>
                <a:cs typeface="Arial" pitchFamily="34" charset="0"/>
              </a:rPr>
              <a:t>協会のメンバー</a:t>
            </a:r>
            <a:endParaRPr lang="en-US" sz="1200" dirty="0" smtClean="0">
              <a:solidFill>
                <a:srgbClr val="002060"/>
              </a:solidFill>
              <a:latin typeface="MS Gothic" panose="020B0609070205080204" pitchFamily="49" charset="-128"/>
              <a:ea typeface="MS Gothic" panose="020B0609070205080204" pitchFamily="49" charset="-128"/>
              <a:cs typeface="Arial" charset="0"/>
            </a:endParaRPr>
          </a:p>
          <a:p>
            <a:pPr algn="just" eaLnBrk="1" fontAlgn="base" hangingPunct="1">
              <a:spcBef>
                <a:spcPct val="0"/>
              </a:spcBef>
              <a:spcAft>
                <a:spcPct val="0"/>
              </a:spcAft>
            </a:pPr>
            <a:endParaRPr lang="en-GB" altLang="en-US" sz="1200" dirty="0">
              <a:solidFill>
                <a:srgbClr val="000000"/>
              </a:solidFill>
              <a:latin typeface="Garamond" pitchFamily="18" charset="0"/>
              <a:ea typeface="Microsoft YaHei" pitchFamily="32" charset="-122"/>
              <a:cs typeface="Arial" pitchFamily="34" charset="0"/>
            </a:endParaRPr>
          </a:p>
        </p:txBody>
      </p:sp>
      <p:cxnSp>
        <p:nvCxnSpPr>
          <p:cNvPr id="10" name="Straight Connector 9"/>
          <p:cNvCxnSpPr/>
          <p:nvPr/>
        </p:nvCxnSpPr>
        <p:spPr>
          <a:xfrm>
            <a:off x="2180492" y="1447800"/>
            <a:ext cx="0" cy="5105400"/>
          </a:xfrm>
          <a:prstGeom prst="line">
            <a:avLst/>
          </a:prstGeom>
          <a:ln w="28575">
            <a:solidFill>
              <a:srgbClr val="4F2D7F"/>
            </a:solidFill>
          </a:ln>
        </p:spPr>
        <p:style>
          <a:lnRef idx="1">
            <a:schemeClr val="accent1"/>
          </a:lnRef>
          <a:fillRef idx="0">
            <a:schemeClr val="accent1"/>
          </a:fillRef>
          <a:effectRef idx="0">
            <a:schemeClr val="accent1"/>
          </a:effectRef>
          <a:fontRef idx="minor">
            <a:schemeClr val="tx1"/>
          </a:fontRef>
        </p:style>
      </p:cxnSp>
      <p:pic>
        <p:nvPicPr>
          <p:cNvPr id="11" name="Picture 14" descr="Picture - huongvu 025"/>
          <p:cNvPicPr preferRelativeResize="0">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1700808"/>
            <a:ext cx="809625"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867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latin typeface="Garamond" panose="02020404030301010803" pitchFamily="18" charset="0"/>
                <a:cs typeface="Garamond" panose="02020404030301010803" pitchFamily="18" charset="0"/>
              </a:rPr>
              <a:t>C</a:t>
            </a:r>
            <a:r>
              <a:rPr lang="en-US" altLang="en-US" dirty="0" smtClean="0">
                <a:latin typeface="Garamond" panose="02020404030301010803" pitchFamily="18" charset="0"/>
                <a:cs typeface="Garamond" panose="02020404030301010803" pitchFamily="18" charset="0"/>
              </a:rPr>
              <a:t>urriculum vitae</a:t>
            </a:r>
            <a:endParaRPr lang="en-AU" dirty="0">
              <a:latin typeface="Garamond" panose="02020404030301010803" pitchFamily="18" charset="0"/>
              <a:cs typeface="Garamond" panose="02020404030301010803" pitchFamily="18" charset="0"/>
            </a:endParaRPr>
          </a:p>
        </p:txBody>
      </p:sp>
      <p:sp>
        <p:nvSpPr>
          <p:cNvPr id="31747" name="Slide Number Placeholder 2"/>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Aft>
                <a:spcPts val="1200"/>
              </a:spcAft>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742950" indent="-285750">
              <a:spcBef>
                <a:spcPct val="20000"/>
              </a:spcBef>
              <a:buChar char="–"/>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spcBef>
                <a:spcPct val="20000"/>
              </a:spcBef>
              <a:buChar char="•"/>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spcBef>
                <a:spcPct val="20000"/>
              </a:spcBef>
              <a:buChar char="–"/>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spcBef>
                <a:spcPct val="20000"/>
              </a:spcBef>
              <a:buChar char="»"/>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eaLnBrk="0" fontAlgn="base" hangingPunct="0">
              <a:spcBef>
                <a:spcPct val="20000"/>
              </a:spcBef>
              <a:spcAft>
                <a:spcPct val="0"/>
              </a:spcAft>
              <a:buChar char="»"/>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6pPr>
            <a:lvl7pPr marL="2971800" indent="-228600" eaLnBrk="0" fontAlgn="base" hangingPunct="0">
              <a:spcBef>
                <a:spcPct val="20000"/>
              </a:spcBef>
              <a:spcAft>
                <a:spcPct val="0"/>
              </a:spcAft>
              <a:buChar char="»"/>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7pPr>
            <a:lvl8pPr marL="3429000" indent="-228600" eaLnBrk="0" fontAlgn="base" hangingPunct="0">
              <a:spcBef>
                <a:spcPct val="20000"/>
              </a:spcBef>
              <a:spcAft>
                <a:spcPct val="0"/>
              </a:spcAft>
              <a:buChar char="»"/>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8pPr>
            <a:lvl9pPr marL="3886200" indent="-228600" eaLnBrk="0" fontAlgn="base" hangingPunct="0">
              <a:spcBef>
                <a:spcPct val="20000"/>
              </a:spcBef>
              <a:spcAft>
                <a:spcPct val="0"/>
              </a:spcAft>
              <a:buChar char="»"/>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9pPr>
          </a:lstStyle>
          <a:p>
            <a:pPr>
              <a:spcAft>
                <a:spcPct val="0"/>
              </a:spcAft>
            </a:pPr>
            <a:fld id="{2E7B968C-3519-4A2A-B5F7-614AA551AACB}" type="slidenum">
              <a:rPr lang="en-US" sz="800" smtClean="0">
                <a:solidFill>
                  <a:srgbClr val="000000"/>
                </a:solidFill>
                <a:latin typeface="Arial" panose="020B0604020202020204" pitchFamily="34" charset="0"/>
                <a:cs typeface="Arial" panose="020B0604020202020204" pitchFamily="34" charset="0"/>
              </a:rPr>
              <a:pPr>
                <a:spcAft>
                  <a:spcPct val="0"/>
                </a:spcAft>
              </a:pPr>
              <a:t>11</a:t>
            </a:fld>
            <a:endParaRPr lang="en-US" sz="800" smtClean="0">
              <a:solidFill>
                <a:srgbClr val="000000"/>
              </a:solidFill>
              <a:latin typeface="Arial" panose="020B0604020202020204" pitchFamily="34" charset="0"/>
              <a:cs typeface="Arial" panose="020B0604020202020204" pitchFamily="34" charset="0"/>
            </a:endParaRPr>
          </a:p>
        </p:txBody>
      </p:sp>
      <p:sp>
        <p:nvSpPr>
          <p:cNvPr id="8" name="Rectangle 6"/>
          <p:cNvSpPr>
            <a:spLocks noChangeArrowheads="1"/>
          </p:cNvSpPr>
          <p:nvPr/>
        </p:nvSpPr>
        <p:spPr bwMode="auto">
          <a:xfrm>
            <a:off x="361742" y="3360718"/>
            <a:ext cx="1731056" cy="12003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b="1" dirty="0" err="1" smtClean="0">
                <a:solidFill>
                  <a:srgbClr val="4F2D7F"/>
                </a:solidFill>
                <a:latin typeface="Garamond" pitchFamily="18" charset="0"/>
                <a:ea typeface="Microsoft YaHei" pitchFamily="32" charset="-122"/>
                <a:cs typeface="Arial" pitchFamily="34" charset="0"/>
              </a:rPr>
              <a:t>Dinh</a:t>
            </a:r>
            <a:r>
              <a:rPr lang="en-US" altLang="en-US" sz="1100" b="1" dirty="0" smtClean="0">
                <a:solidFill>
                  <a:srgbClr val="4F2D7F"/>
                </a:solidFill>
                <a:latin typeface="Garamond" pitchFamily="18" charset="0"/>
                <a:ea typeface="Microsoft YaHei" pitchFamily="32" charset="-122"/>
                <a:cs typeface="Arial" pitchFamily="34" charset="0"/>
              </a:rPr>
              <a:t> </a:t>
            </a:r>
            <a:r>
              <a:rPr lang="en-US" altLang="en-US" sz="1100" b="1" dirty="0" err="1" smtClean="0">
                <a:solidFill>
                  <a:srgbClr val="4F2D7F"/>
                </a:solidFill>
                <a:latin typeface="Garamond" pitchFamily="18" charset="0"/>
                <a:ea typeface="Microsoft YaHei" pitchFamily="32" charset="-122"/>
                <a:cs typeface="Arial" pitchFamily="34" charset="0"/>
              </a:rPr>
              <a:t>Thi</a:t>
            </a:r>
            <a:r>
              <a:rPr lang="en-US" altLang="en-US" sz="1100" b="1" dirty="0" smtClean="0">
                <a:solidFill>
                  <a:srgbClr val="4F2D7F"/>
                </a:solidFill>
                <a:latin typeface="Garamond" pitchFamily="18" charset="0"/>
                <a:ea typeface="Microsoft YaHei" pitchFamily="32" charset="-122"/>
                <a:cs typeface="Arial" pitchFamily="34" charset="0"/>
              </a:rPr>
              <a:t> </a:t>
            </a:r>
            <a:r>
              <a:rPr lang="en-US" altLang="en-US" sz="1100" b="1" dirty="0" err="1" smtClean="0">
                <a:solidFill>
                  <a:srgbClr val="4F2D7F"/>
                </a:solidFill>
                <a:latin typeface="Garamond" pitchFamily="18" charset="0"/>
                <a:ea typeface="Microsoft YaHei" pitchFamily="32" charset="-122"/>
                <a:cs typeface="Arial" pitchFamily="34" charset="0"/>
              </a:rPr>
              <a:t>Quynh</a:t>
            </a:r>
            <a:r>
              <a:rPr lang="en-US" altLang="en-US" sz="1100" b="1" dirty="0" smtClean="0">
                <a:solidFill>
                  <a:srgbClr val="4F2D7F"/>
                </a:solidFill>
                <a:latin typeface="Garamond" pitchFamily="18" charset="0"/>
                <a:ea typeface="Microsoft YaHei" pitchFamily="32" charset="-122"/>
                <a:cs typeface="Arial" pitchFamily="34" charset="0"/>
              </a:rPr>
              <a:t> Van</a:t>
            </a:r>
            <a:endParaRPr lang="en-US" altLang="en-US" sz="1100" b="1" dirty="0">
              <a:solidFill>
                <a:srgbClr val="4F2D7F"/>
              </a:solidFill>
              <a:latin typeface="Garamond" pitchFamily="18" charset="0"/>
              <a:ea typeface="Microsoft YaHei" pitchFamily="32" charset="-122"/>
              <a:cs typeface="Arial" pitchFamily="34" charset="0"/>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1100" b="1" dirty="0">
              <a:solidFill>
                <a:srgbClr val="4F2D7F"/>
              </a:solidFill>
              <a:latin typeface="Garamond" pitchFamily="18" charset="0"/>
              <a:ea typeface="Microsoft YaHei" pitchFamily="32" charset="-122"/>
              <a:cs typeface="Arial" pitchFamily="34" charset="0"/>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1100" dirty="0" smtClean="0">
                <a:solidFill>
                  <a:srgbClr val="000000"/>
                </a:solidFill>
                <a:latin typeface="Garamond" pitchFamily="18" charset="0"/>
                <a:ea typeface="Microsoft YaHei" pitchFamily="32" charset="-122"/>
                <a:cs typeface="Arial" pitchFamily="34" charset="0"/>
              </a:rPr>
              <a:t>General Director/Partner</a:t>
            </a: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1200" b="1" dirty="0">
              <a:solidFill>
                <a:srgbClr val="000000"/>
              </a:solidFill>
              <a:latin typeface="Garamond" pitchFamily="18" charset="0"/>
              <a:ea typeface="Microsoft YaHei" pitchFamily="32" charset="-122"/>
              <a:cs typeface="Arial" pitchFamily="34" charset="0"/>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dirty="0" smtClean="0">
                <a:solidFill>
                  <a:srgbClr val="000000"/>
                </a:solidFill>
                <a:latin typeface="Garamond" pitchFamily="18" charset="0"/>
                <a:ea typeface="Microsoft YaHei" pitchFamily="32" charset="-122"/>
                <a:cs typeface="Arial" pitchFamily="34" charset="0"/>
              </a:rPr>
              <a:t>T:  </a:t>
            </a:r>
            <a:r>
              <a:rPr lang="en-US" altLang="en-US" sz="1100" dirty="0">
                <a:solidFill>
                  <a:srgbClr val="000000"/>
                </a:solidFill>
                <a:latin typeface="Garamond" pitchFamily="18" charset="0"/>
                <a:ea typeface="Microsoft YaHei" pitchFamily="32" charset="-122"/>
                <a:cs typeface="Arial" pitchFamily="34" charset="0"/>
              </a:rPr>
              <a:t>+</a:t>
            </a:r>
            <a:r>
              <a:rPr lang="en-GB" sz="1100" dirty="0">
                <a:solidFill>
                  <a:srgbClr val="000000"/>
                </a:solidFill>
                <a:latin typeface="Garamond" pitchFamily="18" charset="0"/>
                <a:cs typeface="Arial" pitchFamily="34" charset="0"/>
              </a:rPr>
              <a:t>84 </a:t>
            </a:r>
            <a:r>
              <a:rPr lang="en-GB" sz="1100" dirty="0" smtClean="0">
                <a:solidFill>
                  <a:srgbClr val="000000"/>
                </a:solidFill>
                <a:latin typeface="Garamond" pitchFamily="18" charset="0"/>
                <a:cs typeface="Arial" pitchFamily="34" charset="0"/>
              </a:rPr>
              <a:t>4 39462231</a:t>
            </a:r>
            <a:endParaRPr lang="en-GB" sz="1100" dirty="0">
              <a:solidFill>
                <a:srgbClr val="000000"/>
              </a:solidFill>
              <a:latin typeface="Garamond" pitchFamily="18" charset="0"/>
              <a:cs typeface="Arial" pitchFamily="34" charset="0"/>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dirty="0" smtClean="0">
                <a:solidFill>
                  <a:srgbClr val="000000"/>
                </a:solidFill>
                <a:latin typeface="Garamond" pitchFamily="18" charset="0"/>
                <a:ea typeface="Microsoft YaHei" pitchFamily="32" charset="-122"/>
                <a:cs typeface="Arial" pitchFamily="34" charset="0"/>
              </a:rPr>
              <a:t>F: </a:t>
            </a:r>
            <a:r>
              <a:rPr lang="en-US" altLang="en-US" sz="1100" dirty="0">
                <a:solidFill>
                  <a:srgbClr val="000000"/>
                </a:solidFill>
                <a:latin typeface="Garamond" pitchFamily="18" charset="0"/>
                <a:ea typeface="Microsoft YaHei" pitchFamily="32" charset="-122"/>
                <a:cs typeface="Arial" pitchFamily="34" charset="0"/>
              </a:rPr>
              <a:t>+84 </a:t>
            </a:r>
            <a:r>
              <a:rPr lang="en-US" altLang="en-US" sz="1100" dirty="0" smtClean="0">
                <a:solidFill>
                  <a:srgbClr val="000000"/>
                </a:solidFill>
                <a:latin typeface="Garamond" pitchFamily="18" charset="0"/>
                <a:ea typeface="Microsoft YaHei" pitchFamily="32" charset="-122"/>
                <a:cs typeface="Arial" pitchFamily="34" charset="0"/>
              </a:rPr>
              <a:t>4 39460705</a:t>
            </a:r>
            <a:endParaRPr lang="en-US" altLang="en-US" sz="1100" dirty="0">
              <a:solidFill>
                <a:srgbClr val="000000"/>
              </a:solidFill>
              <a:latin typeface="Garamond" pitchFamily="18" charset="0"/>
              <a:ea typeface="Microsoft YaHei" pitchFamily="32" charset="-122"/>
              <a:cs typeface="Arial" pitchFamily="34" charset="0"/>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dirty="0" smtClean="0">
                <a:solidFill>
                  <a:srgbClr val="000000"/>
                </a:solidFill>
                <a:latin typeface="Garamond" pitchFamily="18" charset="0"/>
                <a:ea typeface="Microsoft YaHei" pitchFamily="32" charset="-122"/>
                <a:cs typeface="Arial" pitchFamily="34" charset="0"/>
              </a:rPr>
              <a:t>M: </a:t>
            </a:r>
            <a:r>
              <a:rPr lang="en-US" altLang="en-US" sz="1100" dirty="0">
                <a:solidFill>
                  <a:srgbClr val="000000"/>
                </a:solidFill>
                <a:latin typeface="Garamond" pitchFamily="18" charset="0"/>
                <a:ea typeface="Microsoft YaHei" pitchFamily="32" charset="-122"/>
                <a:cs typeface="Arial" pitchFamily="34" charset="0"/>
              </a:rPr>
              <a:t>+84 </a:t>
            </a:r>
            <a:r>
              <a:rPr lang="en-US" altLang="en-US" sz="1100" dirty="0" smtClean="0">
                <a:solidFill>
                  <a:srgbClr val="000000"/>
                </a:solidFill>
                <a:latin typeface="Garamond" pitchFamily="18" charset="0"/>
                <a:cs typeface="Arial" pitchFamily="34" charset="0"/>
              </a:rPr>
              <a:t>903466979</a:t>
            </a:r>
            <a:endParaRPr lang="en-US" altLang="en-US" sz="1100" b="1" dirty="0">
              <a:solidFill>
                <a:srgbClr val="000000"/>
              </a:solidFill>
              <a:latin typeface="Garamond" pitchFamily="18" charset="0"/>
              <a:ea typeface="Microsoft YaHei" pitchFamily="32" charset="-122"/>
              <a:cs typeface="Arial" pitchFamily="34" charset="0"/>
            </a:endParaRPr>
          </a:p>
        </p:txBody>
      </p:sp>
      <p:sp>
        <p:nvSpPr>
          <p:cNvPr id="9" name="Text Box 7"/>
          <p:cNvSpPr txBox="1">
            <a:spLocks noChangeArrowheads="1"/>
          </p:cNvSpPr>
          <p:nvPr/>
        </p:nvSpPr>
        <p:spPr bwMode="auto">
          <a:xfrm>
            <a:off x="2192215" y="1449211"/>
            <a:ext cx="5726723" cy="42494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1pPr>
            <a:lvl2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2pPr>
            <a:lvl3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3pPr>
            <a:lvl4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4pPr>
            <a:lvl5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5pPr>
            <a:lvl6pPr marL="25146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6pPr>
            <a:lvl7pPr marL="29718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7pPr>
            <a:lvl8pPr marL="34290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8pPr>
            <a:lvl9pPr marL="38862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9pPr>
          </a:lstStyle>
          <a:p>
            <a:pPr algn="just" fontAlgn="base">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dirty="0">
              <a:solidFill>
                <a:schemeClr val="tx1"/>
              </a:solidFill>
              <a:latin typeface="MS PMincho" panose="02020600040205080304" pitchFamily="18" charset="-128"/>
              <a:ea typeface="MS PMincho" panose="02020600040205080304" pitchFamily="18" charset="-128"/>
              <a:cs typeface="Arial" pitchFamily="34" charset="0"/>
            </a:endParaRPr>
          </a:p>
          <a:p>
            <a:r>
              <a:rPr lang="en-US" altLang="ja-JP" sz="1200" dirty="0" err="1" smtClean="0">
                <a:solidFill>
                  <a:schemeClr val="tx1"/>
                </a:solidFill>
                <a:latin typeface="MS PMincho" panose="02020600040205080304" pitchFamily="18" charset="-128"/>
                <a:ea typeface="MS PMincho" panose="02020600040205080304" pitchFamily="18" charset="-128"/>
              </a:rPr>
              <a:t>QuynhVan</a:t>
            </a:r>
            <a:r>
              <a:rPr lang="ja-JP" altLang="en-US" sz="1200" dirty="0">
                <a:solidFill>
                  <a:schemeClr val="tx1"/>
                </a:solidFill>
                <a:latin typeface="MS PMincho" panose="02020600040205080304" pitchFamily="18" charset="-128"/>
                <a:ea typeface="MS PMincho" panose="02020600040205080304" pitchFamily="18" charset="-128"/>
              </a:rPr>
              <a:t>は</a:t>
            </a:r>
            <a:r>
              <a:rPr lang="en-US" altLang="ja-JP" sz="1200" dirty="0">
                <a:solidFill>
                  <a:schemeClr val="tx1"/>
                </a:solidFill>
                <a:latin typeface="MS PMincho" panose="02020600040205080304" pitchFamily="18" charset="-128"/>
                <a:ea typeface="MS PMincho" panose="02020600040205080304" pitchFamily="18" charset="-128"/>
              </a:rPr>
              <a:t>PwC</a:t>
            </a:r>
            <a:r>
              <a:rPr lang="ja-JP" altLang="en-US" sz="1200" dirty="0">
                <a:solidFill>
                  <a:schemeClr val="tx1"/>
                </a:solidFill>
                <a:latin typeface="MS PMincho" panose="02020600040205080304" pitchFamily="18" charset="-128"/>
                <a:ea typeface="MS PMincho" panose="02020600040205080304" pitchFamily="18" charset="-128"/>
              </a:rPr>
              <a:t>ベトナムの</a:t>
            </a:r>
            <a:r>
              <a:rPr lang="en-US" altLang="ja-JP" sz="1200" dirty="0">
                <a:solidFill>
                  <a:schemeClr val="tx1"/>
                </a:solidFill>
                <a:latin typeface="MS PMincho" panose="02020600040205080304" pitchFamily="18" charset="-128"/>
                <a:ea typeface="MS PMincho" panose="02020600040205080304" pitchFamily="18" charset="-128"/>
              </a:rPr>
              <a:t>CEO</a:t>
            </a:r>
            <a:r>
              <a:rPr lang="ja-JP" altLang="en-US" sz="1200" dirty="0">
                <a:solidFill>
                  <a:schemeClr val="tx1"/>
                </a:solidFill>
                <a:latin typeface="MS PMincho" panose="02020600040205080304" pitchFamily="18" charset="-128"/>
                <a:ea typeface="MS PMincho" panose="02020600040205080304" pitchFamily="18" charset="-128"/>
              </a:rPr>
              <a:t>兼税務・法務リーダーであり、</a:t>
            </a:r>
            <a:r>
              <a:rPr lang="en-US" altLang="ja-JP" sz="1200" dirty="0">
                <a:solidFill>
                  <a:schemeClr val="tx1"/>
                </a:solidFill>
                <a:latin typeface="MS PMincho" panose="02020600040205080304" pitchFamily="18" charset="-128"/>
                <a:ea typeface="MS PMincho" panose="02020600040205080304" pitchFamily="18" charset="-128"/>
              </a:rPr>
              <a:t>PwC</a:t>
            </a:r>
            <a:r>
              <a:rPr lang="ja-JP" altLang="en-US" sz="1200" dirty="0">
                <a:solidFill>
                  <a:schemeClr val="tx1"/>
                </a:solidFill>
                <a:latin typeface="MS PMincho" panose="02020600040205080304" pitchFamily="18" charset="-128"/>
                <a:ea typeface="MS PMincho" panose="02020600040205080304" pitchFamily="18" charset="-128"/>
              </a:rPr>
              <a:t>で</a:t>
            </a:r>
            <a:r>
              <a:rPr lang="en-US" altLang="ja-JP" sz="1200" dirty="0">
                <a:solidFill>
                  <a:schemeClr val="tx1"/>
                </a:solidFill>
                <a:latin typeface="MS PMincho" panose="02020600040205080304" pitchFamily="18" charset="-128"/>
                <a:ea typeface="MS PMincho" panose="02020600040205080304" pitchFamily="18" charset="-128"/>
              </a:rPr>
              <a:t>20</a:t>
            </a:r>
            <a:r>
              <a:rPr lang="ja-JP" altLang="en-US" sz="1200" dirty="0" smtClean="0">
                <a:solidFill>
                  <a:schemeClr val="tx1"/>
                </a:solidFill>
                <a:latin typeface="MS PMincho" panose="02020600040205080304" pitchFamily="18" charset="-128"/>
                <a:ea typeface="MS PMincho" panose="02020600040205080304" pitchFamily="18" charset="-128"/>
              </a:rPr>
              <a:t>年</a:t>
            </a:r>
            <a:r>
              <a:rPr lang="ja-JP" altLang="en-US" sz="1200" dirty="0">
                <a:solidFill>
                  <a:schemeClr val="tx1"/>
                </a:solidFill>
                <a:latin typeface="MS PMincho" panose="02020600040205080304" pitchFamily="18" charset="-128"/>
                <a:ea typeface="MS PMincho" panose="02020600040205080304" pitchFamily="18" charset="-128"/>
              </a:rPr>
              <a:t>以上の</a:t>
            </a:r>
            <a:r>
              <a:rPr lang="ja-JP" altLang="en-US" sz="1200" dirty="0" smtClean="0">
                <a:solidFill>
                  <a:schemeClr val="tx1"/>
                </a:solidFill>
                <a:latin typeface="MS PMincho" panose="02020600040205080304" pitchFamily="18" charset="-128"/>
                <a:ea typeface="MS PMincho" panose="02020600040205080304" pitchFamily="18" charset="-128"/>
              </a:rPr>
              <a:t>、専</a:t>
            </a:r>
            <a:r>
              <a:rPr lang="ja-JP" altLang="en-US" sz="1200" dirty="0">
                <a:solidFill>
                  <a:schemeClr val="tx1"/>
                </a:solidFill>
                <a:latin typeface="MS PMincho" panose="02020600040205080304" pitchFamily="18" charset="-128"/>
                <a:ea typeface="MS PMincho" panose="02020600040205080304" pitchFamily="18" charset="-128"/>
              </a:rPr>
              <a:t>門家とし</a:t>
            </a:r>
            <a:r>
              <a:rPr lang="ja-JP" altLang="en-US" sz="1200" dirty="0" smtClean="0">
                <a:solidFill>
                  <a:schemeClr val="tx1"/>
                </a:solidFill>
                <a:latin typeface="MS PMincho" panose="02020600040205080304" pitchFamily="18" charset="-128"/>
                <a:ea typeface="MS PMincho" panose="02020600040205080304" pitchFamily="18" charset="-128"/>
              </a:rPr>
              <a:t>て実務経験があります。ま</a:t>
            </a:r>
            <a:r>
              <a:rPr lang="ja-JP" altLang="en-US" sz="1200" dirty="0">
                <a:solidFill>
                  <a:schemeClr val="tx1"/>
                </a:solidFill>
                <a:latin typeface="MS PMincho" panose="02020600040205080304" pitchFamily="18" charset="-128"/>
                <a:ea typeface="MS PMincho" panose="02020600040205080304" pitchFamily="18" charset="-128"/>
              </a:rPr>
              <a:t>た、ベトナム税理士協会の副会長でもあり、ベトナム税務専門業界への貢献が認めら</a:t>
            </a:r>
            <a:r>
              <a:rPr lang="ja-JP" altLang="en-US" sz="1200" dirty="0" smtClean="0">
                <a:solidFill>
                  <a:schemeClr val="tx1"/>
                </a:solidFill>
                <a:latin typeface="MS PMincho" panose="02020600040205080304" pitchFamily="18" charset="-128"/>
                <a:ea typeface="MS PMincho" panose="02020600040205080304" pitchFamily="18" charset="-128"/>
              </a:rPr>
              <a:t>れて、</a:t>
            </a:r>
            <a:r>
              <a:rPr lang="ja-JP" altLang="en-US" sz="1200" dirty="0">
                <a:solidFill>
                  <a:schemeClr val="tx1"/>
                </a:solidFill>
                <a:latin typeface="MS PMincho" panose="02020600040205080304" pitchFamily="18" charset="-128"/>
                <a:ea typeface="MS PMincho" panose="02020600040205080304" pitchFamily="18" charset="-128"/>
              </a:rPr>
              <a:t>首相から表彰さ</a:t>
            </a:r>
            <a:r>
              <a:rPr lang="ja-JP" altLang="en-US" sz="1200" dirty="0" smtClean="0">
                <a:solidFill>
                  <a:schemeClr val="tx1"/>
                </a:solidFill>
                <a:latin typeface="MS PMincho" panose="02020600040205080304" pitchFamily="18" charset="-128"/>
                <a:ea typeface="MS PMincho" panose="02020600040205080304" pitchFamily="18" charset="-128"/>
              </a:rPr>
              <a:t>れています。</a:t>
            </a:r>
            <a:endParaRPr lang="en-US" altLang="ja-JP" sz="1200" dirty="0" smtClean="0">
              <a:solidFill>
                <a:schemeClr val="tx1"/>
              </a:solidFill>
              <a:latin typeface="MS PMincho" panose="02020600040205080304" pitchFamily="18" charset="-128"/>
              <a:ea typeface="MS PMincho" panose="02020600040205080304" pitchFamily="18" charset="-128"/>
            </a:endParaRPr>
          </a:p>
          <a:p>
            <a:endParaRPr lang="en-GB" sz="1200" dirty="0">
              <a:solidFill>
                <a:srgbClr val="000000"/>
              </a:solidFill>
              <a:latin typeface="MS PMincho" panose="02020600040205080304" pitchFamily="18" charset="-128"/>
              <a:ea typeface="MS PMincho" panose="02020600040205080304" pitchFamily="18" charset="-128"/>
              <a:cs typeface="Arial" pitchFamily="34" charset="0"/>
            </a:endParaRPr>
          </a:p>
          <a:p>
            <a:r>
              <a:rPr lang="ja-JP" altLang="en-US" sz="1200" dirty="0" smtClean="0">
                <a:solidFill>
                  <a:schemeClr val="tx1"/>
                </a:solidFill>
                <a:latin typeface="MS PMincho" panose="02020600040205080304" pitchFamily="18" charset="-128"/>
                <a:ea typeface="MS PMincho" panose="02020600040205080304" pitchFamily="18" charset="-128"/>
              </a:rPr>
              <a:t>エ</a:t>
            </a:r>
            <a:r>
              <a:rPr lang="ja-JP" altLang="en-US" sz="1200" dirty="0">
                <a:solidFill>
                  <a:schemeClr val="tx1"/>
                </a:solidFill>
                <a:latin typeface="MS PMincho" panose="02020600040205080304" pitchFamily="18" charset="-128"/>
                <a:ea typeface="MS PMincho" panose="02020600040205080304" pitchFamily="18" charset="-128"/>
              </a:rPr>
              <a:t>ネルギー、金融及び不動産業を専門とし</a:t>
            </a:r>
            <a:r>
              <a:rPr lang="ja-JP" altLang="en-US" sz="1200" dirty="0" smtClean="0">
                <a:solidFill>
                  <a:schemeClr val="tx1"/>
                </a:solidFill>
                <a:latin typeface="MS PMincho" panose="02020600040205080304" pitchFamily="18" charset="-128"/>
                <a:ea typeface="MS PMincho" panose="02020600040205080304" pitchFamily="18" charset="-128"/>
              </a:rPr>
              <a:t>て</a:t>
            </a:r>
            <a:r>
              <a:rPr lang="ja-JP" altLang="en-US" sz="1200" dirty="0">
                <a:solidFill>
                  <a:schemeClr val="tx1"/>
                </a:solidFill>
                <a:latin typeface="MS PMincho" panose="02020600040205080304" pitchFamily="18" charset="-128"/>
                <a:ea typeface="MS PMincho" panose="02020600040205080304" pitchFamily="18" charset="-128"/>
              </a:rPr>
              <a:t>おり、</a:t>
            </a:r>
            <a:r>
              <a:rPr lang="ja-JP" altLang="en-US" sz="1200" dirty="0" smtClean="0">
                <a:solidFill>
                  <a:schemeClr val="tx1"/>
                </a:solidFill>
                <a:latin typeface="MS PMincho" panose="02020600040205080304" pitchFamily="18" charset="-128"/>
                <a:ea typeface="MS PMincho" panose="02020600040205080304" pitchFamily="18" charset="-128"/>
              </a:rPr>
              <a:t>特</a:t>
            </a:r>
            <a:r>
              <a:rPr lang="ja-JP" altLang="en-US" sz="1200" dirty="0">
                <a:solidFill>
                  <a:schemeClr val="tx1"/>
                </a:solidFill>
                <a:latin typeface="MS PMincho" panose="02020600040205080304" pitchFamily="18" charset="-128"/>
                <a:ea typeface="MS PMincho" panose="02020600040205080304" pitchFamily="18" charset="-128"/>
              </a:rPr>
              <a:t>に、発電プラント、銀行、保険、不動産、通信企業等の多国籍企業に対してサービスを提供しています。彼女の強みは、ベトナムでのビジネス環境への深い造詣にあります。法律、税制、財務、銀行業務、投資及び法務に対して豊富な知識を持っており、彼女のアドバイスにより、たくさんのクライアントがベトナムで事業を立ち上げ、成功させています。</a:t>
            </a:r>
            <a:endParaRPr lang="en-US" sz="1200" dirty="0">
              <a:solidFill>
                <a:schemeClr val="tx1"/>
              </a:solidFill>
              <a:latin typeface="MS PMincho" panose="02020600040205080304" pitchFamily="18" charset="-128"/>
              <a:ea typeface="MS PMincho" panose="02020600040205080304" pitchFamily="18" charset="-128"/>
              <a:cs typeface="Arial" pitchFamily="34" charset="0"/>
            </a:endParaRPr>
          </a:p>
          <a:p>
            <a:pPr algn="just" fontAlgn="base">
              <a:lnSpc>
                <a:spcPct val="150000"/>
              </a:lnSpc>
              <a:spcBef>
                <a:spcPts val="6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chemeClr val="tx1"/>
                </a:solidFill>
                <a:latin typeface="MS PMincho" panose="02020600040205080304" pitchFamily="18" charset="-128"/>
                <a:ea typeface="MS PMincho" panose="02020600040205080304" pitchFamily="18" charset="-128"/>
                <a:cs typeface="Arial" pitchFamily="34" charset="0"/>
              </a:rPr>
              <a:t>Qualifications</a:t>
            </a:r>
            <a:r>
              <a:rPr lang="en-US" sz="1200" b="1" dirty="0">
                <a:solidFill>
                  <a:schemeClr val="tx1"/>
                </a:solidFill>
                <a:latin typeface="MS PMincho" panose="02020600040205080304" pitchFamily="18" charset="-128"/>
                <a:ea typeface="MS PMincho" panose="02020600040205080304" pitchFamily="18" charset="-128"/>
                <a:cs typeface="Arial" pitchFamily="34" charset="0"/>
              </a:rPr>
              <a:t>:</a:t>
            </a:r>
          </a:p>
          <a:p>
            <a:pPr marL="346075" indent="-346075" fontAlgn="base">
              <a:lnSpc>
                <a:spcPct val="150000"/>
              </a:lnSpc>
              <a:spcBef>
                <a:spcPts val="600"/>
              </a:spcBef>
              <a:spcAft>
                <a:spcPct val="0"/>
              </a:spcAft>
              <a:buFont typeface="Wingdings" charset="2"/>
              <a:buChar char=""/>
              <a:tabLst>
                <a:tab pos="346075"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pPr>
            <a:r>
              <a:rPr lang="ja-JP" altLang="en-US" sz="1200" dirty="0" smtClean="0">
                <a:solidFill>
                  <a:srgbClr val="000000"/>
                </a:solidFill>
                <a:latin typeface="MS PMincho" panose="02020600040205080304" pitchFamily="18" charset="-128"/>
                <a:ea typeface="MS PMincho" panose="02020600040205080304" pitchFamily="18" charset="-128"/>
                <a:cs typeface="Arial" pitchFamily="34" charset="0"/>
              </a:rPr>
              <a:t>経済学位</a:t>
            </a:r>
            <a:r>
              <a:rPr lang="en-GB" altLang="ja-JP" sz="1200" dirty="0" smtClean="0">
                <a:solidFill>
                  <a:srgbClr val="000000"/>
                </a:solidFill>
                <a:latin typeface="MS PMincho" panose="02020600040205080304" pitchFamily="18" charset="-128"/>
                <a:ea typeface="MS PMincho" panose="02020600040205080304" pitchFamily="18" charset="-128"/>
                <a:cs typeface="Arial" pitchFamily="34" charset="0"/>
              </a:rPr>
              <a:t> – </a:t>
            </a:r>
            <a:r>
              <a:rPr lang="en-US" sz="1200" dirty="0" smtClean="0">
                <a:solidFill>
                  <a:srgbClr val="000000"/>
                </a:solidFill>
                <a:latin typeface="MS PMincho" panose="02020600040205080304" pitchFamily="18" charset="-128"/>
                <a:ea typeface="MS PMincho" panose="02020600040205080304" pitchFamily="18" charset="-128"/>
                <a:cs typeface="Arial" pitchFamily="34" charset="0"/>
              </a:rPr>
              <a:t>Martin </a:t>
            </a:r>
            <a:r>
              <a:rPr lang="en-US" sz="1200" dirty="0">
                <a:solidFill>
                  <a:srgbClr val="000000"/>
                </a:solidFill>
                <a:latin typeface="MS PMincho" panose="02020600040205080304" pitchFamily="18" charset="-128"/>
                <a:ea typeface="MS PMincho" panose="02020600040205080304" pitchFamily="18" charset="-128"/>
                <a:cs typeface="Arial" pitchFamily="34" charset="0"/>
              </a:rPr>
              <a:t>Luther </a:t>
            </a:r>
            <a:r>
              <a:rPr lang="ja-JP" altLang="en-US" sz="1200" dirty="0" smtClean="0">
                <a:solidFill>
                  <a:srgbClr val="000000"/>
                </a:solidFill>
                <a:latin typeface="MS PMincho" panose="02020600040205080304" pitchFamily="18" charset="-128"/>
                <a:ea typeface="MS PMincho" panose="02020600040205080304" pitchFamily="18" charset="-128"/>
                <a:cs typeface="Arial" pitchFamily="34" charset="0"/>
              </a:rPr>
              <a:t>大学、ドイツ</a:t>
            </a:r>
            <a:endParaRPr lang="en-GB" altLang="ja-JP" sz="1200" dirty="0">
              <a:solidFill>
                <a:srgbClr val="000000"/>
              </a:solidFill>
              <a:latin typeface="MS PMincho" panose="02020600040205080304" pitchFamily="18" charset="-128"/>
              <a:ea typeface="MS PMincho" panose="02020600040205080304" pitchFamily="18" charset="-128"/>
              <a:cs typeface="Arial" pitchFamily="34" charset="0"/>
            </a:endParaRPr>
          </a:p>
          <a:p>
            <a:pPr marL="346075" indent="-346075" fontAlgn="base">
              <a:lnSpc>
                <a:spcPct val="150000"/>
              </a:lnSpc>
              <a:spcBef>
                <a:spcPts val="600"/>
              </a:spcBef>
              <a:spcAft>
                <a:spcPct val="0"/>
              </a:spcAft>
              <a:buFont typeface="Wingdings" charset="2"/>
              <a:buChar char=""/>
              <a:tabLst>
                <a:tab pos="346075"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pPr>
            <a:r>
              <a:rPr lang="en-GB" altLang="ja-JP" sz="1200" dirty="0" smtClean="0">
                <a:solidFill>
                  <a:srgbClr val="000000"/>
                </a:solidFill>
                <a:latin typeface="MS PMincho" panose="02020600040205080304" pitchFamily="18" charset="-128"/>
                <a:ea typeface="MS PMincho" panose="02020600040205080304" pitchFamily="18" charset="-128"/>
                <a:cs typeface="Arial" pitchFamily="34" charset="0"/>
              </a:rPr>
              <a:t>MBA - </a:t>
            </a:r>
            <a:r>
              <a:rPr lang="en-US" sz="1200" dirty="0">
                <a:solidFill>
                  <a:srgbClr val="000000"/>
                </a:solidFill>
                <a:latin typeface="MS PMincho" panose="02020600040205080304" pitchFamily="18" charset="-128"/>
                <a:ea typeface="MS PMincho" panose="02020600040205080304" pitchFamily="18" charset="-128"/>
                <a:cs typeface="Arial" pitchFamily="34" charset="0"/>
              </a:rPr>
              <a:t>Henley Management </a:t>
            </a:r>
            <a:r>
              <a:rPr lang="en-US" sz="1200" dirty="0" smtClean="0">
                <a:solidFill>
                  <a:srgbClr val="000000"/>
                </a:solidFill>
                <a:latin typeface="MS PMincho" panose="02020600040205080304" pitchFamily="18" charset="-128"/>
                <a:ea typeface="MS PMincho" panose="02020600040205080304" pitchFamily="18" charset="-128"/>
                <a:cs typeface="Arial" pitchFamily="34" charset="0"/>
              </a:rPr>
              <a:t>College</a:t>
            </a:r>
            <a:r>
              <a:rPr lang="ja-JP" altLang="en-US" sz="1200" dirty="0" smtClean="0">
                <a:solidFill>
                  <a:srgbClr val="000000"/>
                </a:solidFill>
                <a:latin typeface="MS PMincho" panose="02020600040205080304" pitchFamily="18" charset="-128"/>
                <a:ea typeface="MS PMincho" panose="02020600040205080304" pitchFamily="18" charset="-128"/>
                <a:cs typeface="Arial" pitchFamily="34" charset="0"/>
              </a:rPr>
              <a:t>、英国</a:t>
            </a:r>
            <a:endParaRPr lang="en-US" altLang="ja-JP" sz="1200" dirty="0" smtClean="0">
              <a:solidFill>
                <a:srgbClr val="000000"/>
              </a:solidFill>
              <a:latin typeface="MS PMincho" panose="02020600040205080304" pitchFamily="18" charset="-128"/>
              <a:ea typeface="MS PMincho" panose="02020600040205080304" pitchFamily="18" charset="-128"/>
              <a:cs typeface="Arial" pitchFamily="34" charset="0"/>
            </a:endParaRPr>
          </a:p>
          <a:p>
            <a:pPr marL="346075" indent="-346075" fontAlgn="base">
              <a:lnSpc>
                <a:spcPct val="150000"/>
              </a:lnSpc>
              <a:spcBef>
                <a:spcPts val="600"/>
              </a:spcBef>
              <a:spcAft>
                <a:spcPct val="0"/>
              </a:spcAft>
              <a:buFont typeface="Wingdings" charset="2"/>
              <a:buChar char=""/>
              <a:tabLst>
                <a:tab pos="346075"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pPr>
            <a:r>
              <a:rPr lang="ja-JP" altLang="en-US" sz="1200" dirty="0" smtClean="0">
                <a:solidFill>
                  <a:schemeClr val="tx1"/>
                </a:solidFill>
                <a:latin typeface="MS PMincho" panose="02020600040205080304" pitchFamily="18" charset="-128"/>
                <a:ea typeface="MS PMincho" panose="02020600040205080304" pitchFamily="18" charset="-128"/>
              </a:rPr>
              <a:t>オ</a:t>
            </a:r>
            <a:r>
              <a:rPr lang="ja-JP" altLang="en-US" sz="1200" dirty="0">
                <a:solidFill>
                  <a:schemeClr val="tx1"/>
                </a:solidFill>
                <a:latin typeface="MS PMincho" panose="02020600040205080304" pitchFamily="18" charset="-128"/>
                <a:ea typeface="MS PMincho" panose="02020600040205080304" pitchFamily="18" charset="-128"/>
              </a:rPr>
              <a:t>ーストラリア公認会計士</a:t>
            </a:r>
            <a:endParaRPr lang="en-GB" altLang="ja-JP" sz="1200" dirty="0">
              <a:solidFill>
                <a:schemeClr val="tx1"/>
              </a:solidFill>
              <a:latin typeface="MS PMincho" panose="02020600040205080304" pitchFamily="18" charset="-128"/>
              <a:ea typeface="MS PMincho" panose="02020600040205080304" pitchFamily="18" charset="-128"/>
              <a:cs typeface="Arial" pitchFamily="34" charset="0"/>
            </a:endParaRPr>
          </a:p>
          <a:p>
            <a:pPr marL="346075" lvl="3" indent="-346075" fontAlgn="base">
              <a:lnSpc>
                <a:spcPct val="150000"/>
              </a:lnSpc>
              <a:spcBef>
                <a:spcPts val="600"/>
              </a:spcBef>
              <a:spcAft>
                <a:spcPct val="0"/>
              </a:spcAft>
              <a:buFont typeface="Wingdings" charset="2"/>
              <a:buChar char=""/>
              <a:tabLst>
                <a:tab pos="346075"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pPr>
            <a:r>
              <a:rPr lang="ja-JP" altLang="en-US" sz="1200" dirty="0">
                <a:solidFill>
                  <a:schemeClr val="tx1"/>
                </a:solidFill>
                <a:latin typeface="MS PMincho" panose="02020600040205080304" pitchFamily="18" charset="-128"/>
                <a:ea typeface="MS PMincho" panose="02020600040205080304" pitchFamily="18" charset="-128"/>
              </a:rPr>
              <a:t>ベトナム公認会計</a:t>
            </a:r>
            <a:r>
              <a:rPr lang="ja-JP" altLang="en-US" sz="1200" dirty="0" smtClean="0">
                <a:solidFill>
                  <a:schemeClr val="tx1"/>
                </a:solidFill>
                <a:latin typeface="MS PMincho" panose="02020600040205080304" pitchFamily="18" charset="-128"/>
                <a:ea typeface="MS PMincho" panose="02020600040205080304" pitchFamily="18" charset="-128"/>
              </a:rPr>
              <a:t>士</a:t>
            </a:r>
            <a:endParaRPr lang="en-US" altLang="ja-JP" sz="1200" dirty="0" smtClean="0">
              <a:solidFill>
                <a:schemeClr val="tx1"/>
              </a:solidFill>
              <a:latin typeface="MS PMincho" panose="02020600040205080304" pitchFamily="18" charset="-128"/>
              <a:ea typeface="MS PMincho" panose="02020600040205080304" pitchFamily="18" charset="-128"/>
            </a:endParaRPr>
          </a:p>
          <a:p>
            <a:pPr marL="346075" lvl="3" indent="-346075" fontAlgn="base">
              <a:lnSpc>
                <a:spcPct val="150000"/>
              </a:lnSpc>
              <a:spcBef>
                <a:spcPts val="600"/>
              </a:spcBef>
              <a:spcAft>
                <a:spcPct val="0"/>
              </a:spcAft>
              <a:buFont typeface="Wingdings" charset="2"/>
              <a:buChar char=""/>
              <a:tabLst>
                <a:tab pos="346075"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pPr>
            <a:r>
              <a:rPr lang="ja-JP" altLang="en-US" sz="1200" dirty="0">
                <a:solidFill>
                  <a:schemeClr val="tx1"/>
                </a:solidFill>
                <a:latin typeface="MS PMincho" panose="02020600040205080304" pitchFamily="18" charset="-128"/>
                <a:ea typeface="MS PMincho" panose="02020600040205080304" pitchFamily="18" charset="-128"/>
                <a:cs typeface="Arial" pitchFamily="34" charset="0"/>
              </a:rPr>
              <a:t>ベトナム税理士協</a:t>
            </a:r>
            <a:r>
              <a:rPr lang="ja-JP" altLang="en-US" sz="1200" dirty="0" smtClean="0">
                <a:solidFill>
                  <a:schemeClr val="tx1"/>
                </a:solidFill>
                <a:latin typeface="MS PMincho" panose="02020600040205080304" pitchFamily="18" charset="-128"/>
                <a:ea typeface="MS PMincho" panose="02020600040205080304" pitchFamily="18" charset="-128"/>
                <a:cs typeface="Arial" pitchFamily="34" charset="0"/>
              </a:rPr>
              <a:t>会</a:t>
            </a:r>
            <a:r>
              <a:rPr lang="ja-JP" altLang="en-US" sz="1200" dirty="0">
                <a:solidFill>
                  <a:schemeClr val="tx1"/>
                </a:solidFill>
                <a:latin typeface="MS PMincho" panose="02020600040205080304" pitchFamily="18" charset="-128"/>
                <a:ea typeface="MS PMincho" panose="02020600040205080304" pitchFamily="18" charset="-128"/>
                <a:cs typeface="Arial" pitchFamily="34" charset="0"/>
              </a:rPr>
              <a:t>副会長</a:t>
            </a:r>
            <a:endParaRPr lang="en-US" sz="1200" dirty="0">
              <a:solidFill>
                <a:srgbClr val="000000"/>
              </a:solidFill>
              <a:latin typeface="Garamond" pitchFamily="18" charset="0"/>
              <a:cs typeface="Arial" pitchFamily="34" charset="0"/>
            </a:endParaRPr>
          </a:p>
          <a:p>
            <a:pPr algn="just" eaLnBrk="1" fontAlgn="base" hangingPunct="1">
              <a:spcBef>
                <a:spcPct val="0"/>
              </a:spcBef>
              <a:spcAft>
                <a:spcPct val="0"/>
              </a:spcAft>
            </a:pPr>
            <a:endParaRPr lang="en-GB" altLang="en-US" sz="1200" dirty="0">
              <a:solidFill>
                <a:srgbClr val="000000"/>
              </a:solidFill>
              <a:latin typeface="Garamond" pitchFamily="18" charset="0"/>
              <a:ea typeface="Microsoft YaHei" pitchFamily="32" charset="-122"/>
              <a:cs typeface="Arial" pitchFamily="34" charset="0"/>
            </a:endParaRPr>
          </a:p>
        </p:txBody>
      </p:sp>
      <p:cxnSp>
        <p:nvCxnSpPr>
          <p:cNvPr id="10" name="Straight Connector 9"/>
          <p:cNvCxnSpPr/>
          <p:nvPr/>
        </p:nvCxnSpPr>
        <p:spPr>
          <a:xfrm>
            <a:off x="2180492" y="1447800"/>
            <a:ext cx="0" cy="5105400"/>
          </a:xfrm>
          <a:prstGeom prst="line">
            <a:avLst/>
          </a:prstGeom>
          <a:ln w="28575">
            <a:solidFill>
              <a:srgbClr val="4F2D7F"/>
            </a:solidFill>
          </a:ln>
        </p:spPr>
        <p:style>
          <a:lnRef idx="1">
            <a:schemeClr val="accent1"/>
          </a:lnRef>
          <a:fillRef idx="0">
            <a:schemeClr val="accent1"/>
          </a:fillRef>
          <a:effectRef idx="0">
            <a:schemeClr val="accent1"/>
          </a:effectRef>
          <a:fontRef idx="minor">
            <a:schemeClr val="tx1"/>
          </a:fontRef>
        </p:style>
      </p:cxnSp>
      <p:pic>
        <p:nvPicPr>
          <p:cNvPr id="12" name="Picture 8" descr="T:\Mrs Van - PwC 006.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0899" r="13089"/>
          <a:stretch/>
        </p:blipFill>
        <p:spPr bwMode="auto">
          <a:xfrm>
            <a:off x="361742" y="1464250"/>
            <a:ext cx="1291585" cy="1573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48766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t>Bui Ngoc Tuan</a:t>
            </a:r>
            <a:br>
              <a:rPr lang="en-US" dirty="0" smtClean="0"/>
            </a:br>
            <a:r>
              <a:rPr lang="en-US" altLang="en-US" dirty="0" smtClean="0"/>
              <a:t/>
            </a:r>
            <a:br>
              <a:rPr lang="en-US" altLang="en-US" dirty="0" smtClean="0"/>
            </a:br>
            <a:endParaRPr lang="en-AU" dirty="0">
              <a:latin typeface="Garamond" panose="02020404030301010803" pitchFamily="18" charset="0"/>
              <a:cs typeface="Garamond" panose="02020404030301010803" pitchFamily="18" charset="0"/>
            </a:endParaRPr>
          </a:p>
        </p:txBody>
      </p:sp>
      <p:sp>
        <p:nvSpPr>
          <p:cNvPr id="8" name="Rectangle 6"/>
          <p:cNvSpPr>
            <a:spLocks noChangeArrowheads="1"/>
          </p:cNvSpPr>
          <p:nvPr/>
        </p:nvSpPr>
        <p:spPr bwMode="auto">
          <a:xfrm>
            <a:off x="228600" y="4114800"/>
            <a:ext cx="2362200" cy="18312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pPr eaLnBrk="0" fontAlgn="base" hangingPunct="0"/>
            <a:r>
              <a:rPr lang="ja-JP" altLang="en-US" smtClean="0"/>
              <a:t>税務パートナー</a:t>
            </a:r>
            <a:endParaRPr lang="en-US" sz="1600" dirty="0" smtClean="0"/>
          </a:p>
          <a:p>
            <a:pPr eaLnBrk="0" fontAlgn="base" hangingPunct="0"/>
            <a:r>
              <a:rPr lang="ja-JP" altLang="en-US" smtClean="0"/>
              <a:t>デロイトベトナム</a:t>
            </a:r>
            <a:endParaRPr lang="en-US" sz="1600" dirty="0" smtClean="0"/>
          </a:p>
          <a:p>
            <a:r>
              <a:rPr lang="ja-JP" altLang="en-US" smtClean="0"/>
              <a:t>ハノイ事務所</a:t>
            </a:r>
            <a:endParaRPr lang="en-US" dirty="0" smtClean="0"/>
          </a:p>
          <a:p>
            <a:r>
              <a:rPr lang="ja-JP" altLang="en-US" smtClean="0"/>
              <a:t>電話</a:t>
            </a:r>
            <a:r>
              <a:rPr lang="en-US" dirty="0" smtClean="0"/>
              <a:t>: (+84) 6288 3568</a:t>
            </a:r>
          </a:p>
          <a:p>
            <a:r>
              <a:rPr lang="ja-JP" altLang="en-US" smtClean="0"/>
              <a:t>メール</a:t>
            </a:r>
            <a:r>
              <a:rPr lang="en-US" dirty="0" smtClean="0"/>
              <a:t>: tbui@deloitte.com</a:t>
            </a:r>
          </a:p>
          <a:p>
            <a:pPr marL="628650" lvl="1" indent="-628650">
              <a:tabLst>
                <a:tab pos="1766888" algn="l"/>
              </a:tabLst>
            </a:pPr>
            <a:endParaRPr lang="en-US" altLang="en-US" sz="1100" b="1" dirty="0">
              <a:solidFill>
                <a:srgbClr val="000000"/>
              </a:solidFill>
              <a:latin typeface="Garamond" pitchFamily="18" charset="0"/>
              <a:ea typeface="Microsoft YaHei" pitchFamily="32" charset="-122"/>
              <a:cs typeface="Arial" pitchFamily="34" charset="0"/>
            </a:endParaRPr>
          </a:p>
        </p:txBody>
      </p:sp>
      <p:sp>
        <p:nvSpPr>
          <p:cNvPr id="9" name="Text Box 7"/>
          <p:cNvSpPr txBox="1">
            <a:spLocks noChangeArrowheads="1"/>
          </p:cNvSpPr>
          <p:nvPr/>
        </p:nvSpPr>
        <p:spPr bwMode="auto">
          <a:xfrm>
            <a:off x="2819400" y="1676400"/>
            <a:ext cx="6019800" cy="48830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1pPr>
            <a:lvl2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2pPr>
            <a:lvl3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3pPr>
            <a:lvl4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4pPr>
            <a:lvl5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5pPr>
            <a:lvl6pPr marL="25146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6pPr>
            <a:lvl7pPr marL="29718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7pPr>
            <a:lvl8pPr marL="34290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8pPr>
            <a:lvl9pPr marL="38862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9pPr>
          </a:lstStyle>
          <a:p>
            <a:pPr algn="just">
              <a:lnSpc>
                <a:spcPct val="115000"/>
              </a:lnSpc>
              <a:spcAft>
                <a:spcPts val="1000"/>
              </a:spcAft>
            </a:pPr>
            <a:r>
              <a:rPr lang="vi-VN" sz="1400" dirty="0" smtClean="0">
                <a:solidFill>
                  <a:schemeClr val="accent4"/>
                </a:solidFill>
                <a:latin typeface="Times New Roman"/>
                <a:ea typeface="MS Mincho"/>
                <a:cs typeface="Calibri"/>
              </a:rPr>
              <a:t>Tuan </a:t>
            </a:r>
            <a:r>
              <a:rPr lang="ja-JP" altLang="en-US" sz="1400" smtClean="0">
                <a:solidFill>
                  <a:schemeClr val="accent4"/>
                </a:solidFill>
                <a:latin typeface="Times New Roman"/>
                <a:ea typeface="MS Mincho"/>
                <a:cs typeface="Calibri"/>
              </a:rPr>
              <a:t>はアメリカでの</a:t>
            </a:r>
            <a:r>
              <a:rPr lang="vi-VN" sz="1400" dirty="0" smtClean="0">
                <a:solidFill>
                  <a:schemeClr val="accent4"/>
                </a:solidFill>
                <a:latin typeface="Times New Roman"/>
                <a:ea typeface="MS Mincho"/>
                <a:cs typeface="Calibri"/>
              </a:rPr>
              <a:t>2</a:t>
            </a:r>
            <a:r>
              <a:rPr lang="ja-JP" altLang="en-US" sz="1400" smtClean="0">
                <a:solidFill>
                  <a:schemeClr val="accent4"/>
                </a:solidFill>
                <a:latin typeface="Times New Roman"/>
                <a:ea typeface="MS Mincho"/>
                <a:cs typeface="Calibri"/>
              </a:rPr>
              <a:t>年も含めるとベトナムにおいて</a:t>
            </a:r>
            <a:r>
              <a:rPr lang="vi-VN" sz="1400" dirty="0" smtClean="0">
                <a:solidFill>
                  <a:schemeClr val="accent4"/>
                </a:solidFill>
                <a:latin typeface="Times New Roman"/>
                <a:ea typeface="MS Mincho"/>
                <a:cs typeface="Calibri"/>
              </a:rPr>
              <a:t>20</a:t>
            </a:r>
            <a:r>
              <a:rPr lang="ja-JP" altLang="en-US" sz="1400" smtClean="0">
                <a:solidFill>
                  <a:schemeClr val="accent4"/>
                </a:solidFill>
                <a:latin typeface="Times New Roman"/>
                <a:ea typeface="MS Mincho"/>
                <a:cs typeface="Calibri"/>
              </a:rPr>
              <a:t>年以上の税務、監査の経験を有する。また製造業、石油</a:t>
            </a:r>
            <a:r>
              <a:rPr lang="en-US" altLang="ja-JP" sz="1400" dirty="0" smtClean="0">
                <a:solidFill>
                  <a:schemeClr val="accent4"/>
                </a:solidFill>
                <a:latin typeface="Times New Roman"/>
                <a:ea typeface="MS Mincho"/>
                <a:cs typeface="Calibri"/>
              </a:rPr>
              <a:t>·</a:t>
            </a:r>
            <a:r>
              <a:rPr lang="ja-JP" altLang="en-US" sz="1400" smtClean="0">
                <a:solidFill>
                  <a:schemeClr val="accent4"/>
                </a:solidFill>
                <a:latin typeface="Times New Roman"/>
                <a:ea typeface="MS Mincho"/>
                <a:cs typeface="Calibri"/>
              </a:rPr>
              <a:t>ガス、不動産、自動車、建設等の幅広い分野のクライアントに従事してきた。さらに税関、グローバルビジネス、付加価値税、個人所得税、法人税、移転価格等において様々な税務の経験を有する。</a:t>
            </a:r>
            <a:endParaRPr lang="en-US" sz="1400" dirty="0" smtClean="0">
              <a:solidFill>
                <a:schemeClr val="accent4"/>
              </a:solidFill>
              <a:latin typeface="Times New Roman"/>
              <a:ea typeface="MS Mincho"/>
              <a:cs typeface="Calibri"/>
            </a:endParaRPr>
          </a:p>
          <a:p>
            <a:pPr algn="just">
              <a:lnSpc>
                <a:spcPct val="115000"/>
              </a:lnSpc>
              <a:spcAft>
                <a:spcPts val="1000"/>
              </a:spcAft>
            </a:pPr>
            <a:r>
              <a:rPr lang="ja-JP" altLang="en-US" sz="1400" smtClean="0">
                <a:solidFill>
                  <a:schemeClr val="accent4"/>
                </a:solidFill>
                <a:latin typeface="Times New Roman"/>
                <a:ea typeface="MS Mincho"/>
                <a:cs typeface="Calibri"/>
              </a:rPr>
              <a:t>財務省、税務総局、税関総局等のベトナムにおける政府機関のすべてと業務を実施してきた。また他の多くの国の税務当局、税の専門家、クライアントとも多くの業務経験を有する。</a:t>
            </a:r>
            <a:endParaRPr lang="en-US" sz="1400" dirty="0" smtClean="0">
              <a:solidFill>
                <a:schemeClr val="accent4"/>
              </a:solidFill>
              <a:latin typeface="Times New Roman"/>
              <a:ea typeface="MS Mincho"/>
              <a:cs typeface="Calibri"/>
            </a:endParaRPr>
          </a:p>
          <a:p>
            <a:pPr algn="just">
              <a:lnSpc>
                <a:spcPct val="115000"/>
              </a:lnSpc>
              <a:spcAft>
                <a:spcPts val="1000"/>
              </a:spcAft>
            </a:pPr>
            <a:r>
              <a:rPr lang="ja-JP" altLang="en-US" sz="1400" smtClean="0">
                <a:solidFill>
                  <a:schemeClr val="accent4"/>
                </a:solidFill>
                <a:latin typeface="Times New Roman"/>
                <a:ea typeface="MS Mincho"/>
                <a:cs typeface="Calibri"/>
              </a:rPr>
              <a:t>さらに財務省及び税務総局に対して法人税、付加価値税、個人所得税、外国契約者税に関するベトナム税制の草案について、多くの価値あるコメントを寄せてきた。</a:t>
            </a:r>
            <a:endParaRPr lang="en-US" sz="1400" dirty="0" smtClean="0">
              <a:solidFill>
                <a:schemeClr val="accent4"/>
              </a:solidFill>
              <a:latin typeface="Times New Roman"/>
              <a:ea typeface="MS Mincho"/>
              <a:cs typeface="Calibri"/>
            </a:endParaRPr>
          </a:p>
          <a:p>
            <a:pPr algn="just">
              <a:lnSpc>
                <a:spcPct val="115000"/>
              </a:lnSpc>
              <a:spcAft>
                <a:spcPts val="1000"/>
              </a:spcAft>
            </a:pPr>
            <a:r>
              <a:rPr lang="ja-JP" altLang="en-US" sz="1400" smtClean="0">
                <a:solidFill>
                  <a:schemeClr val="accent4"/>
                </a:solidFill>
                <a:latin typeface="Times New Roman"/>
                <a:ea typeface="MS Mincho"/>
                <a:cs typeface="Calibri"/>
              </a:rPr>
              <a:t>会計とファイナンスの大学学士（ベトナム）、ハワイ大学（米国）の経営管理修士、公認会計士（ベトナム・オーストラリア）、ベトナム税務コンサルタント協会（</a:t>
            </a:r>
            <a:r>
              <a:rPr lang="en-US" sz="1400" dirty="0" smtClean="0">
                <a:solidFill>
                  <a:schemeClr val="accent4"/>
                </a:solidFill>
                <a:latin typeface="Times New Roman"/>
                <a:ea typeface="MS Mincho"/>
                <a:cs typeface="Calibri"/>
              </a:rPr>
              <a:t>VTCA</a:t>
            </a:r>
            <a:r>
              <a:rPr lang="ja-JP" altLang="en-US" sz="1400" smtClean="0">
                <a:solidFill>
                  <a:schemeClr val="accent4"/>
                </a:solidFill>
                <a:latin typeface="Times New Roman"/>
                <a:ea typeface="MS Mincho"/>
                <a:cs typeface="Calibri"/>
              </a:rPr>
              <a:t>）メンバー及び</a:t>
            </a:r>
            <a:r>
              <a:rPr lang="en-US" sz="1400" dirty="0" smtClean="0">
                <a:solidFill>
                  <a:schemeClr val="accent4"/>
                </a:solidFill>
                <a:latin typeface="Times New Roman"/>
                <a:ea typeface="MS Mincho"/>
                <a:cs typeface="Calibri"/>
              </a:rPr>
              <a:t>VTCA</a:t>
            </a:r>
            <a:r>
              <a:rPr lang="ja-JP" altLang="en-US" sz="1400" smtClean="0">
                <a:solidFill>
                  <a:schemeClr val="accent4"/>
                </a:solidFill>
                <a:latin typeface="Times New Roman"/>
                <a:ea typeface="MS Mincho"/>
                <a:cs typeface="Calibri"/>
              </a:rPr>
              <a:t>検査委員会メンバー</a:t>
            </a:r>
            <a:r>
              <a:rPr lang="en-US" sz="1400" dirty="0" smtClean="0">
                <a:solidFill>
                  <a:schemeClr val="accent4"/>
                </a:solidFill>
                <a:latin typeface="Times New Roman"/>
                <a:ea typeface="MS Mincho"/>
                <a:cs typeface="Calibri"/>
              </a:rPr>
              <a:t> </a:t>
            </a:r>
          </a:p>
          <a:p>
            <a:pPr algn="just">
              <a:lnSpc>
                <a:spcPct val="115000"/>
              </a:lnSpc>
              <a:spcAft>
                <a:spcPts val="1000"/>
              </a:spcAft>
            </a:pPr>
            <a:r>
              <a:rPr lang="en-US" sz="1400" dirty="0" smtClean="0">
                <a:solidFill>
                  <a:schemeClr val="accent4"/>
                </a:solidFill>
                <a:latin typeface="Times New Roman"/>
                <a:ea typeface="MS Mincho"/>
                <a:cs typeface="Calibri"/>
              </a:rPr>
              <a:t> </a:t>
            </a:r>
          </a:p>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b="1" dirty="0" smtClean="0">
              <a:solidFill>
                <a:schemeClr val="accent4"/>
              </a:solidFill>
              <a:latin typeface="Garamond" pitchFamily="18" charset="0"/>
              <a:cs typeface="Arial" charset="0"/>
            </a:endParaRPr>
          </a:p>
          <a:p>
            <a:pPr algn="just" eaLnBrk="1" fontAlgn="base" hangingPunct="1">
              <a:spcBef>
                <a:spcPct val="0"/>
              </a:spcBef>
              <a:spcAft>
                <a:spcPct val="0"/>
              </a:spcAft>
            </a:pPr>
            <a:endParaRPr lang="en-GB" altLang="en-US" sz="1400" dirty="0">
              <a:solidFill>
                <a:schemeClr val="accent4"/>
              </a:solidFill>
              <a:latin typeface="Garamond" pitchFamily="18" charset="0"/>
              <a:ea typeface="Microsoft YaHei" pitchFamily="32" charset="-122"/>
              <a:cs typeface="Arial" pitchFamily="34" charset="0"/>
            </a:endParaRPr>
          </a:p>
        </p:txBody>
      </p:sp>
      <p:cxnSp>
        <p:nvCxnSpPr>
          <p:cNvPr id="10" name="Straight Connector 9"/>
          <p:cNvCxnSpPr/>
          <p:nvPr/>
        </p:nvCxnSpPr>
        <p:spPr>
          <a:xfrm>
            <a:off x="2667000" y="1295400"/>
            <a:ext cx="0" cy="5105400"/>
          </a:xfrm>
          <a:prstGeom prst="line">
            <a:avLst/>
          </a:prstGeom>
          <a:ln w="28575">
            <a:solidFill>
              <a:srgbClr val="4F2D7F"/>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1600200"/>
            <a:ext cx="16764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23074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US" sz="3000" b="1" kern="1200" dirty="0" smtClean="0">
                <a:solidFill>
                  <a:srgbClr val="002060"/>
                </a:solidFill>
                <a:latin typeface="+mj-lt"/>
                <a:ea typeface="Microsoft YaHei" pitchFamily="32" charset="-122"/>
                <a:cs typeface="Arial" pitchFamily="34" charset="0"/>
              </a:rPr>
              <a:t>履歴書</a:t>
            </a:r>
            <a:endParaRPr lang="en-AU" sz="3000" b="1" kern="1200" dirty="0">
              <a:solidFill>
                <a:srgbClr val="002060"/>
              </a:solidFill>
              <a:latin typeface="+mj-lt"/>
              <a:ea typeface="Microsoft YaHei" pitchFamily="32" charset="-122"/>
              <a:cs typeface="Arial" pitchFamily="34" charset="0"/>
            </a:endParaRPr>
          </a:p>
        </p:txBody>
      </p:sp>
      <p:sp>
        <p:nvSpPr>
          <p:cNvPr id="31747" name="Slide Number Placeholder 2"/>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Aft>
                <a:spcPts val="1200"/>
              </a:spcAft>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742950" indent="-285750">
              <a:spcBef>
                <a:spcPct val="20000"/>
              </a:spcBef>
              <a:buChar char="–"/>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spcBef>
                <a:spcPct val="20000"/>
              </a:spcBef>
              <a:buChar char="•"/>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spcBef>
                <a:spcPct val="20000"/>
              </a:spcBef>
              <a:buChar char="–"/>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spcBef>
                <a:spcPct val="20000"/>
              </a:spcBef>
              <a:buChar char="»"/>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eaLnBrk="0" fontAlgn="base" hangingPunct="0">
              <a:spcBef>
                <a:spcPct val="20000"/>
              </a:spcBef>
              <a:spcAft>
                <a:spcPct val="0"/>
              </a:spcAft>
              <a:buChar char="»"/>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6pPr>
            <a:lvl7pPr marL="2971800" indent="-228600" eaLnBrk="0" fontAlgn="base" hangingPunct="0">
              <a:spcBef>
                <a:spcPct val="20000"/>
              </a:spcBef>
              <a:spcAft>
                <a:spcPct val="0"/>
              </a:spcAft>
              <a:buChar char="»"/>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7pPr>
            <a:lvl8pPr marL="3429000" indent="-228600" eaLnBrk="0" fontAlgn="base" hangingPunct="0">
              <a:spcBef>
                <a:spcPct val="20000"/>
              </a:spcBef>
              <a:spcAft>
                <a:spcPct val="0"/>
              </a:spcAft>
              <a:buChar char="»"/>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8pPr>
            <a:lvl9pPr marL="3886200" indent="-228600" eaLnBrk="0" fontAlgn="base" hangingPunct="0">
              <a:spcBef>
                <a:spcPct val="20000"/>
              </a:spcBef>
              <a:spcAft>
                <a:spcPct val="0"/>
              </a:spcAft>
              <a:buChar char="»"/>
              <a:defRPr sz="1100">
                <a:solidFill>
                  <a:schemeClr val="tx1"/>
                </a:solidFill>
                <a:latin typeface="Garamond" panose="02020404030301010803" pitchFamily="18" charset="0"/>
                <a:ea typeface="Garamond" panose="02020404030301010803" pitchFamily="18" charset="0"/>
                <a:cs typeface="Garamond" panose="02020404030301010803" pitchFamily="18" charset="0"/>
              </a:defRPr>
            </a:lvl9pPr>
          </a:lstStyle>
          <a:p>
            <a:pPr>
              <a:spcAft>
                <a:spcPct val="0"/>
              </a:spcAft>
            </a:pPr>
            <a:fld id="{2E7B968C-3519-4A2A-B5F7-614AA551AACB}" type="slidenum">
              <a:rPr lang="en-US" sz="800" smtClean="0">
                <a:solidFill>
                  <a:srgbClr val="000000"/>
                </a:solidFill>
                <a:latin typeface="Arial" panose="020B0604020202020204" pitchFamily="34" charset="0"/>
                <a:cs typeface="Arial" panose="020B0604020202020204" pitchFamily="34" charset="0"/>
              </a:rPr>
              <a:pPr>
                <a:spcAft>
                  <a:spcPct val="0"/>
                </a:spcAft>
              </a:pPr>
              <a:t>13</a:t>
            </a:fld>
            <a:endParaRPr lang="en-US" sz="800" smtClean="0">
              <a:solidFill>
                <a:srgbClr val="000000"/>
              </a:solidFill>
              <a:latin typeface="Arial" panose="020B0604020202020204" pitchFamily="34" charset="0"/>
              <a:cs typeface="Arial" panose="020B0604020202020204" pitchFamily="34" charset="0"/>
            </a:endParaRPr>
          </a:p>
        </p:txBody>
      </p:sp>
      <p:sp>
        <p:nvSpPr>
          <p:cNvPr id="8" name="Rectangle 6"/>
          <p:cNvSpPr>
            <a:spLocks noChangeArrowheads="1"/>
          </p:cNvSpPr>
          <p:nvPr/>
        </p:nvSpPr>
        <p:spPr bwMode="auto">
          <a:xfrm>
            <a:off x="237226" y="3428999"/>
            <a:ext cx="1827100" cy="22929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400" b="1" dirty="0" smtClean="0">
                <a:solidFill>
                  <a:srgbClr val="002060"/>
                </a:solidFill>
                <a:latin typeface="+mj-lt"/>
                <a:ea typeface="Microsoft YaHei" pitchFamily="32" charset="-122"/>
                <a:cs typeface="Arial" pitchFamily="34" charset="0"/>
              </a:rPr>
              <a:t>Phan Vu Hoang</a:t>
            </a:r>
            <a:endParaRPr lang="en-US" altLang="en-US" sz="1400" b="1" dirty="0">
              <a:solidFill>
                <a:srgbClr val="002060"/>
              </a:solidFill>
              <a:latin typeface="+mj-lt"/>
              <a:ea typeface="Microsoft YaHei" pitchFamily="32" charset="-122"/>
              <a:cs typeface="Arial" pitchFamily="34" charset="0"/>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1100" b="1" dirty="0">
              <a:solidFill>
                <a:srgbClr val="4F2D7F"/>
              </a:solidFill>
              <a:latin typeface="+mj-lt"/>
              <a:ea typeface="Microsoft YaHei" pitchFamily="32" charset="-122"/>
              <a:cs typeface="Arial" pitchFamily="34" charset="0"/>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税</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務</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パートナー</a:t>
            </a:r>
            <a:endParaRPr lang="en-US" altLang="ja-JP" sz="1400" dirty="0" smtClean="0">
              <a:solidFill>
                <a:srgbClr val="002060"/>
              </a:solidFill>
              <a:latin typeface="MS Mincho" panose="02020609040205080304" pitchFamily="49" charset="-128"/>
              <a:ea typeface="MS Mincho" panose="02020609040205080304" pitchFamily="49" charset="-128"/>
              <a:cs typeface="Arial" pitchFamily="34" charset="0"/>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デロイトベトナム</a:t>
            </a:r>
            <a:endParaRPr lang="en-AU" altLang="en-US" sz="1400" dirty="0">
              <a:solidFill>
                <a:srgbClr val="002060"/>
              </a:solidFill>
              <a:latin typeface="MS Mincho" panose="02020609040205080304" pitchFamily="49" charset="-128"/>
              <a:ea typeface="MS Mincho" panose="02020609040205080304" pitchFamily="49" charset="-128"/>
              <a:cs typeface="Arial" pitchFamily="34" charset="0"/>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1200" b="1" dirty="0">
              <a:solidFill>
                <a:srgbClr val="000000"/>
              </a:solidFill>
              <a:latin typeface="+mj-lt"/>
              <a:ea typeface="Microsoft YaHei" pitchFamily="32" charset="-122"/>
              <a:cs typeface="Arial" pitchFamily="34" charset="0"/>
            </a:endParaRPr>
          </a:p>
          <a:p>
            <a:pPr algn="just"/>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電話</a:t>
            </a:r>
            <a:r>
              <a:rPr lang="en-US" altLang="en-US" sz="1400" dirty="0" smtClean="0">
                <a:solidFill>
                  <a:srgbClr val="002060"/>
                </a:solidFill>
                <a:latin typeface="+mj-lt"/>
                <a:ea typeface="Microsoft YaHei" pitchFamily="32" charset="-122"/>
                <a:cs typeface="Arial" pitchFamily="34" charset="0"/>
              </a:rPr>
              <a:t>:</a:t>
            </a:r>
            <a:r>
              <a:rPr lang="ja-JP" altLang="en-US" sz="1400" dirty="0" smtClean="0">
                <a:solidFill>
                  <a:srgbClr val="002060"/>
                </a:solidFill>
                <a:latin typeface="+mj-lt"/>
                <a:ea typeface="Microsoft YaHei" pitchFamily="32" charset="-122"/>
                <a:cs typeface="Arial" pitchFamily="34" charset="0"/>
              </a:rPr>
              <a:t>　</a:t>
            </a:r>
            <a:endParaRPr lang="en-US" altLang="ja-JP" sz="1400" dirty="0" smtClean="0">
              <a:solidFill>
                <a:srgbClr val="002060"/>
              </a:solidFill>
              <a:latin typeface="+mj-lt"/>
              <a:ea typeface="Microsoft YaHei" pitchFamily="32" charset="-122"/>
              <a:cs typeface="Arial" pitchFamily="34" charset="0"/>
            </a:endParaRPr>
          </a:p>
          <a:p>
            <a:pPr algn="just"/>
            <a:r>
              <a:rPr lang="en-US" altLang="en-US" sz="1400" dirty="0" smtClean="0">
                <a:solidFill>
                  <a:srgbClr val="002060"/>
                </a:solidFill>
                <a:latin typeface="+mj-lt"/>
                <a:ea typeface="Microsoft YaHei" pitchFamily="32" charset="-122"/>
                <a:cs typeface="Arial" pitchFamily="34" charset="0"/>
              </a:rPr>
              <a:t>+</a:t>
            </a:r>
            <a:r>
              <a:rPr lang="fr-CH" sz="1400" dirty="0">
                <a:solidFill>
                  <a:srgbClr val="002060"/>
                </a:solidFill>
                <a:latin typeface="+mj-lt"/>
                <a:ea typeface="Microsoft YaHei" pitchFamily="32" charset="-122"/>
                <a:cs typeface="Arial" pitchFamily="34" charset="0"/>
              </a:rPr>
              <a:t>84 (8) 3521 4065 </a:t>
            </a:r>
            <a:endParaRPr lang="en-AU" sz="1400" dirty="0">
              <a:solidFill>
                <a:srgbClr val="002060"/>
              </a:solidFill>
              <a:latin typeface="+mj-lt"/>
              <a:ea typeface="Microsoft YaHei" pitchFamily="32" charset="-122"/>
              <a:cs typeface="Arial" pitchFamily="34" charset="0"/>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ファックス</a:t>
            </a:r>
            <a:r>
              <a:rPr lang="en-US" altLang="en-US" sz="1400" dirty="0" smtClean="0">
                <a:solidFill>
                  <a:srgbClr val="002060"/>
                </a:solidFill>
                <a:latin typeface="+mj-lt"/>
                <a:ea typeface="Microsoft YaHei" pitchFamily="32" charset="-122"/>
                <a:cs typeface="Arial" pitchFamily="34" charset="0"/>
              </a:rPr>
              <a:t>:</a:t>
            </a: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400" dirty="0" smtClean="0">
                <a:solidFill>
                  <a:srgbClr val="002060"/>
                </a:solidFill>
                <a:latin typeface="+mj-lt"/>
                <a:ea typeface="Microsoft YaHei" pitchFamily="32" charset="-122"/>
                <a:cs typeface="Arial" pitchFamily="34" charset="0"/>
              </a:rPr>
              <a:t>+</a:t>
            </a:r>
            <a:r>
              <a:rPr lang="en-US" altLang="en-US" sz="1400" dirty="0">
                <a:solidFill>
                  <a:srgbClr val="002060"/>
                </a:solidFill>
                <a:latin typeface="+mj-lt"/>
                <a:ea typeface="Microsoft YaHei" pitchFamily="32" charset="-122"/>
                <a:cs typeface="Arial" pitchFamily="34" charset="0"/>
              </a:rPr>
              <a:t>84 </a:t>
            </a:r>
            <a:r>
              <a:rPr lang="vi-VN" altLang="en-US" sz="1400" dirty="0" smtClean="0">
                <a:solidFill>
                  <a:srgbClr val="002060"/>
                </a:solidFill>
                <a:latin typeface="+mj-lt"/>
                <a:ea typeface="Microsoft YaHei" pitchFamily="32" charset="-122"/>
                <a:cs typeface="Arial" pitchFamily="34" charset="0"/>
              </a:rPr>
              <a:t>(</a:t>
            </a:r>
            <a:r>
              <a:rPr lang="en-US" altLang="en-US" sz="1400" dirty="0" smtClean="0">
                <a:solidFill>
                  <a:srgbClr val="002060"/>
                </a:solidFill>
                <a:latin typeface="+mj-lt"/>
                <a:ea typeface="Microsoft YaHei" pitchFamily="32" charset="-122"/>
                <a:cs typeface="Arial" pitchFamily="34" charset="0"/>
              </a:rPr>
              <a:t>8</a:t>
            </a:r>
            <a:r>
              <a:rPr lang="vi-VN" altLang="en-US" sz="1400" dirty="0" smtClean="0">
                <a:solidFill>
                  <a:srgbClr val="002060"/>
                </a:solidFill>
                <a:latin typeface="+mj-lt"/>
                <a:ea typeface="Microsoft YaHei" pitchFamily="32" charset="-122"/>
                <a:cs typeface="Arial" pitchFamily="34" charset="0"/>
              </a:rPr>
              <a:t>) </a:t>
            </a:r>
            <a:r>
              <a:rPr lang="en-US" altLang="en-US" sz="1400" dirty="0" smtClean="0">
                <a:solidFill>
                  <a:srgbClr val="002060"/>
                </a:solidFill>
                <a:latin typeface="+mj-lt"/>
                <a:ea typeface="Microsoft YaHei" pitchFamily="32" charset="-122"/>
                <a:cs typeface="Arial" pitchFamily="34" charset="0"/>
              </a:rPr>
              <a:t>3910 </a:t>
            </a:r>
            <a:r>
              <a:rPr lang="en-US" altLang="en-US" sz="1400" dirty="0">
                <a:solidFill>
                  <a:srgbClr val="002060"/>
                </a:solidFill>
                <a:latin typeface="+mj-lt"/>
                <a:ea typeface="Microsoft YaHei" pitchFamily="32" charset="-122"/>
                <a:cs typeface="Arial" pitchFamily="34" charset="0"/>
              </a:rPr>
              <a:t>0750</a:t>
            </a: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携</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帯</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電話</a:t>
            </a:r>
            <a:r>
              <a:rPr lang="en-US" altLang="en-US" sz="1400" dirty="0" smtClean="0">
                <a:solidFill>
                  <a:srgbClr val="002060"/>
                </a:solidFill>
                <a:latin typeface="+mj-lt"/>
                <a:ea typeface="Microsoft YaHei" pitchFamily="32" charset="-122"/>
                <a:cs typeface="Arial" pitchFamily="34" charset="0"/>
              </a:rPr>
              <a:t>: </a:t>
            </a: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CH" sz="1400" dirty="0" smtClean="0">
                <a:solidFill>
                  <a:srgbClr val="002060"/>
                </a:solidFill>
                <a:latin typeface="+mj-lt"/>
                <a:ea typeface="Microsoft YaHei" pitchFamily="32" charset="-122"/>
                <a:cs typeface="Arial" pitchFamily="34" charset="0"/>
              </a:rPr>
              <a:t>+</a:t>
            </a:r>
            <a:r>
              <a:rPr lang="fr-CH" sz="1400" dirty="0">
                <a:solidFill>
                  <a:srgbClr val="002060"/>
                </a:solidFill>
                <a:latin typeface="+mj-lt"/>
                <a:ea typeface="Microsoft YaHei" pitchFamily="32" charset="-122"/>
                <a:cs typeface="Arial" pitchFamily="34" charset="0"/>
              </a:rPr>
              <a:t>84 903 263 550 </a:t>
            </a:r>
            <a:endParaRPr lang="en-US" altLang="en-US" sz="1400" dirty="0">
              <a:solidFill>
                <a:srgbClr val="002060"/>
              </a:solidFill>
              <a:latin typeface="+mj-lt"/>
              <a:ea typeface="Microsoft YaHei" pitchFamily="32" charset="-122"/>
              <a:cs typeface="Arial" pitchFamily="34" charset="0"/>
            </a:endParaRPr>
          </a:p>
        </p:txBody>
      </p:sp>
      <p:sp>
        <p:nvSpPr>
          <p:cNvPr id="9" name="Text Box 7"/>
          <p:cNvSpPr txBox="1">
            <a:spLocks noChangeArrowheads="1"/>
          </p:cNvSpPr>
          <p:nvPr/>
        </p:nvSpPr>
        <p:spPr bwMode="auto">
          <a:xfrm>
            <a:off x="2339751" y="1434346"/>
            <a:ext cx="5726723" cy="39724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1pPr>
            <a:lvl2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2pPr>
            <a:lvl3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3pPr>
            <a:lvl4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4pPr>
            <a:lvl5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5pPr>
            <a:lvl6pPr marL="25146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6pPr>
            <a:lvl7pPr marL="29718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7pPr>
            <a:lvl8pPr marL="34290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8pPr>
            <a:lvl9pPr marL="38862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9pPr>
          </a:lstStyle>
          <a:p>
            <a:pPr algn="just" fontAlgn="base">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dirty="0" smtClean="0">
              <a:solidFill>
                <a:srgbClr val="000000"/>
              </a:solidFill>
              <a:latin typeface="Garamond" pitchFamily="18" charset="0"/>
              <a:cs typeface="Arial" pitchFamily="34" charset="0"/>
            </a:endParaRPr>
          </a:p>
          <a:p>
            <a:pPr marL="0" lvl="1" algn="just"/>
            <a:r>
              <a:rPr lang="en-US" altLang="ja-JP" sz="1400" dirty="0" smtClean="0">
                <a:solidFill>
                  <a:srgbClr val="002060"/>
                </a:solidFill>
                <a:latin typeface="MS Mincho" panose="02020609040205080304" pitchFamily="49" charset="-128"/>
                <a:ea typeface="MS Mincho" panose="02020609040205080304" pitchFamily="49" charset="-128"/>
                <a:cs typeface="Arial" pitchFamily="34" charset="0"/>
              </a:rPr>
              <a:t>Hoang</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は、不</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動産、銀行</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金</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融機関、</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製造</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業、通信、サービス等の幅広い分野におけるベ</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トナ</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ムの多</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国籍企業</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への</a:t>
            </a:r>
            <a:r>
              <a:rPr lang="en-US" altLang="ja-JP" sz="1400" dirty="0" smtClean="0">
                <a:solidFill>
                  <a:srgbClr val="002060"/>
                </a:solidFill>
                <a:latin typeface="MS Mincho" panose="02020609040205080304" pitchFamily="49" charset="-128"/>
                <a:ea typeface="MS Mincho" panose="02020609040205080304" pitchFamily="49" charset="-128"/>
                <a:cs typeface="Arial" pitchFamily="34" charset="0"/>
              </a:rPr>
              <a:t>19</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年以</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上の税務・ファイナンス・ビジネスアドバイザリーサービス提供の経験を持つ。ま</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た、</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ベ</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トナ</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ムにおける大型プロジェクトでの包括的税務アドバイスや大規模買収案件での様々な税務デューデリジェンスに参画してきた。さ</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らに</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、ベトナムの多国籍企業における税務及びタックスプランニングの経験をもち、ベ</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トナムビジネスフォーラ</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ム及びベ</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トナム税</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務協会等を</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通じ</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て、ベ</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トナ</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ム税制の草案について、財</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務省</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に対して多くの価値あるコ</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メン</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トを寄せてきた。</a:t>
            </a:r>
            <a:endParaRPr lang="en-US" sz="1400" dirty="0" smtClean="0">
              <a:solidFill>
                <a:srgbClr val="000000"/>
              </a:solidFill>
              <a:latin typeface="Garamond" pitchFamily="18" charset="0"/>
              <a:cs typeface="Arial" pitchFamily="34" charset="0"/>
            </a:endParaRPr>
          </a:p>
          <a:p>
            <a:pPr algn="just" fontAlgn="base">
              <a:spcBef>
                <a:spcPts val="6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ja-JP" altLang="en-US" sz="1400" b="1" dirty="0" smtClean="0">
                <a:solidFill>
                  <a:srgbClr val="002060"/>
                </a:solidFill>
                <a:latin typeface="MS Mincho" panose="02020609040205080304" pitchFamily="49" charset="-128"/>
                <a:ea typeface="MS Mincho" panose="02020609040205080304" pitchFamily="49" charset="-128"/>
                <a:cs typeface="Arial" pitchFamily="34" charset="0"/>
              </a:rPr>
              <a:t>資</a:t>
            </a:r>
            <a:r>
              <a:rPr lang="ja-JP" altLang="en-US" sz="1400" b="1" dirty="0">
                <a:solidFill>
                  <a:srgbClr val="002060"/>
                </a:solidFill>
                <a:latin typeface="MS Mincho" panose="02020609040205080304" pitchFamily="49" charset="-128"/>
                <a:ea typeface="MS Mincho" panose="02020609040205080304" pitchFamily="49" charset="-128"/>
                <a:cs typeface="Arial" pitchFamily="34" charset="0"/>
              </a:rPr>
              <a:t>格認定</a:t>
            </a:r>
            <a:r>
              <a:rPr lang="en-US" sz="1400" b="1" dirty="0" smtClean="0">
                <a:solidFill>
                  <a:srgbClr val="002060"/>
                </a:solidFill>
                <a:latin typeface="MS Mincho" panose="02020609040205080304" pitchFamily="49" charset="-128"/>
                <a:ea typeface="MS Mincho" panose="02020609040205080304" pitchFamily="49" charset="-128"/>
                <a:cs typeface="Arial" pitchFamily="34" charset="0"/>
              </a:rPr>
              <a:t>:</a:t>
            </a:r>
            <a:endParaRPr lang="en-US" sz="1400" b="1" dirty="0">
              <a:solidFill>
                <a:srgbClr val="002060"/>
              </a:solidFill>
              <a:latin typeface="MS Mincho" panose="02020609040205080304" pitchFamily="49" charset="-128"/>
              <a:ea typeface="MS Mincho" panose="02020609040205080304" pitchFamily="49" charset="-128"/>
              <a:cs typeface="Arial" pitchFamily="34" charset="0"/>
            </a:endParaRPr>
          </a:p>
          <a:p>
            <a:pPr marL="171450" lvl="0" indent="-171450">
              <a:spcBef>
                <a:spcPts val="600"/>
              </a:spcBef>
              <a:buFont typeface="Wingdings" panose="05000000000000000000" pitchFamily="2" charset="2"/>
              <a:buChar char="§"/>
            </a:pPr>
            <a:r>
              <a:rPr lang="en-US" sz="1400" dirty="0">
                <a:solidFill>
                  <a:srgbClr val="002060"/>
                </a:solidFill>
                <a:latin typeface="Garamond" pitchFamily="18" charset="0"/>
                <a:ea typeface="Microsoft YaHei" pitchFamily="32" charset="-122"/>
                <a:cs typeface="Arial" pitchFamily="34" charset="0"/>
              </a:rPr>
              <a:t> </a:t>
            </a:r>
            <a:r>
              <a:rPr lang="en-US" sz="1400" dirty="0" smtClean="0">
                <a:solidFill>
                  <a:srgbClr val="002060"/>
                </a:solidFill>
                <a:latin typeface="Garamond" pitchFamily="18" charset="0"/>
                <a:ea typeface="Microsoft YaHei" pitchFamily="32" charset="-122"/>
                <a:cs typeface="Arial" pitchFamily="34" charset="0"/>
              </a:rPr>
              <a:t>   </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外国貿</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易大学の</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学士</a:t>
            </a:r>
            <a:endParaRPr lang="en-US" sz="1400" dirty="0">
              <a:solidFill>
                <a:srgbClr val="002060"/>
              </a:solidFill>
              <a:latin typeface="MS Mincho" panose="02020609040205080304" pitchFamily="49" charset="-128"/>
              <a:ea typeface="MS Mincho" panose="02020609040205080304" pitchFamily="49" charset="-128"/>
              <a:cs typeface="Arial" pitchFamily="34" charset="0"/>
            </a:endParaRPr>
          </a:p>
          <a:p>
            <a:pPr marL="346075" indent="-346075" fontAlgn="base">
              <a:spcBef>
                <a:spcPts val="600"/>
              </a:spcBef>
              <a:buFont typeface="Wingdings" charset="2"/>
              <a:buChar char=""/>
              <a:tabLst>
                <a:tab pos="346075"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pP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公認会計</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士（</a:t>
            </a:r>
            <a:r>
              <a:rPr lang="en-US" altLang="ja-JP" sz="1400" dirty="0" smtClean="0">
                <a:solidFill>
                  <a:srgbClr val="002060"/>
                </a:solidFill>
                <a:latin typeface="MS Mincho" panose="02020609040205080304" pitchFamily="49" charset="-128"/>
                <a:ea typeface="MS Mincho" panose="02020609040205080304" pitchFamily="49" charset="-128"/>
                <a:cs typeface="Arial" pitchFamily="34" charset="0"/>
              </a:rPr>
              <a:t>ACCA,</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イギリス</a:t>
            </a:r>
            <a:r>
              <a:rPr lang="en-US" altLang="ja-JP" sz="1400" dirty="0" smtClean="0">
                <a:solidFill>
                  <a:srgbClr val="002060"/>
                </a:solidFill>
                <a:latin typeface="MS Mincho" panose="02020609040205080304" pitchFamily="49" charset="-128"/>
                <a:ea typeface="MS Mincho" panose="02020609040205080304" pitchFamily="49" charset="-128"/>
                <a:cs typeface="Arial" pitchFamily="34" charset="0"/>
              </a:rPr>
              <a:t>)</a:t>
            </a:r>
          </a:p>
          <a:p>
            <a:pPr marL="346075" indent="-346075" fontAlgn="base">
              <a:spcBef>
                <a:spcPts val="600"/>
              </a:spcBef>
              <a:buFont typeface="Wingdings" charset="2"/>
              <a:buChar char=""/>
              <a:tabLst>
                <a:tab pos="346075"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pP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公</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認会計</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士</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ベトナム</a:t>
            </a:r>
            <a:r>
              <a:rPr lang="en-US" sz="1400" dirty="0" smtClean="0">
                <a:solidFill>
                  <a:srgbClr val="002060"/>
                </a:solidFill>
                <a:latin typeface="MS Mincho" panose="02020609040205080304" pitchFamily="49" charset="-128"/>
                <a:ea typeface="MS Mincho" panose="02020609040205080304" pitchFamily="49" charset="-128"/>
                <a:cs typeface="Arial" pitchFamily="34" charset="0"/>
              </a:rPr>
              <a:t>) </a:t>
            </a:r>
            <a:endParaRPr lang="en-US" sz="1400" dirty="0">
              <a:solidFill>
                <a:srgbClr val="002060"/>
              </a:solidFill>
              <a:latin typeface="MS Mincho" panose="02020609040205080304" pitchFamily="49" charset="-128"/>
              <a:ea typeface="MS Mincho" panose="02020609040205080304" pitchFamily="49" charset="-128"/>
              <a:cs typeface="Arial" pitchFamily="34" charset="0"/>
            </a:endParaRPr>
          </a:p>
          <a:p>
            <a:pPr marL="346075" indent="-346075" fontAlgn="base">
              <a:spcBef>
                <a:spcPts val="600"/>
              </a:spcBef>
              <a:buFont typeface="Wingdings" charset="2"/>
              <a:buChar char=""/>
              <a:tabLst>
                <a:tab pos="346075"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pP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税理士</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ベトナム</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 </a:t>
            </a:r>
            <a:endParaRPr lang="en-US" altLang="ja-JP" sz="1400" dirty="0">
              <a:solidFill>
                <a:srgbClr val="002060"/>
              </a:solidFill>
              <a:latin typeface="MS Mincho" panose="02020609040205080304" pitchFamily="49" charset="-128"/>
              <a:ea typeface="MS Mincho" panose="02020609040205080304" pitchFamily="49" charset="-128"/>
              <a:cs typeface="Arial" pitchFamily="34" charset="0"/>
            </a:endParaRPr>
          </a:p>
          <a:p>
            <a:pPr marL="346075" indent="-346075" fontAlgn="base">
              <a:spcBef>
                <a:spcPts val="600"/>
              </a:spcBef>
              <a:buFont typeface="Wingdings" charset="2"/>
              <a:buChar char=""/>
              <a:tabLst>
                <a:tab pos="346075"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pP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移転価</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格（</a:t>
            </a:r>
            <a:r>
              <a:rPr lang="ja-JP" altLang="en-US" sz="1400" dirty="0">
                <a:solidFill>
                  <a:srgbClr val="002060"/>
                </a:solidFill>
                <a:latin typeface="MS Mincho" panose="02020609040205080304" pitchFamily="49" charset="-128"/>
                <a:ea typeface="MS Mincho" panose="02020609040205080304" pitchFamily="49" charset="-128"/>
                <a:cs typeface="Arial" pitchFamily="34" charset="0"/>
              </a:rPr>
              <a:t>イギリス</a:t>
            </a:r>
            <a:r>
              <a:rPr lang="ja-JP" altLang="en-US" sz="1400" dirty="0" smtClean="0">
                <a:solidFill>
                  <a:srgbClr val="002060"/>
                </a:solidFill>
                <a:latin typeface="MS Mincho" panose="02020609040205080304" pitchFamily="49" charset="-128"/>
                <a:ea typeface="MS Mincho" panose="02020609040205080304" pitchFamily="49" charset="-128"/>
                <a:cs typeface="Arial" pitchFamily="34" charset="0"/>
              </a:rPr>
              <a:t>）</a:t>
            </a:r>
            <a:endParaRPr lang="en-US" sz="1400" dirty="0">
              <a:solidFill>
                <a:srgbClr val="002060"/>
              </a:solidFill>
              <a:latin typeface="MS Mincho" panose="02020609040205080304" pitchFamily="49" charset="-128"/>
              <a:ea typeface="MS Mincho" panose="02020609040205080304" pitchFamily="49" charset="-128"/>
              <a:cs typeface="Arial" pitchFamily="34" charset="0"/>
            </a:endParaRPr>
          </a:p>
        </p:txBody>
      </p:sp>
      <p:cxnSp>
        <p:nvCxnSpPr>
          <p:cNvPr id="10" name="Straight Connector 9"/>
          <p:cNvCxnSpPr/>
          <p:nvPr/>
        </p:nvCxnSpPr>
        <p:spPr>
          <a:xfrm>
            <a:off x="2180492" y="1447800"/>
            <a:ext cx="0" cy="51054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a:blip r:embed="rId2"/>
          <a:stretch>
            <a:fillRect/>
          </a:stretch>
        </p:blipFill>
        <p:spPr>
          <a:xfrm>
            <a:off x="323528" y="1772816"/>
            <a:ext cx="1296144" cy="1440160"/>
          </a:xfrm>
          <a:prstGeom prst="rect">
            <a:avLst/>
          </a:prstGeom>
        </p:spPr>
      </p:pic>
    </p:spTree>
    <p:extLst>
      <p:ext uri="{BB962C8B-B14F-4D97-AF65-F5344CB8AC3E}">
        <p14:creationId xmlns:p14="http://schemas.microsoft.com/office/powerpoint/2010/main" xmlns="" val="3716634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1679332" y="2723447"/>
            <a:ext cx="7183314" cy="3588412"/>
            <a:chOff x="2504847" y="1419224"/>
            <a:chExt cx="3828051" cy="2906665"/>
          </a:xfrm>
        </p:grpSpPr>
        <p:sp>
          <p:nvSpPr>
            <p:cNvPr id="22" name="Rectangle 172"/>
            <p:cNvSpPr>
              <a:spLocks noChangeArrowheads="1"/>
            </p:cNvSpPr>
            <p:nvPr/>
          </p:nvSpPr>
          <p:spPr bwMode="auto">
            <a:xfrm>
              <a:off x="2504847" y="1427250"/>
              <a:ext cx="3818297" cy="254867"/>
            </a:xfrm>
            <a:prstGeom prst="rect">
              <a:avLst/>
            </a:prstGeom>
            <a:solidFill>
              <a:srgbClr val="80BEC9"/>
            </a:solidFill>
            <a:ln w="6350">
              <a:noFill/>
              <a:miter lim="800000"/>
              <a:headEnd/>
              <a:tailEnd/>
            </a:ln>
            <a:effectLst/>
          </p:spPr>
          <p:txBody>
            <a:bodyPr lIns="45720" tIns="0" rIns="0" bIns="0" anchor="ctr"/>
            <a:lstStyle/>
            <a:p>
              <a:pPr defTabSz="762000" eaLnBrk="0" hangingPunct="0"/>
              <a:r>
                <a:rPr lang="ja-JP" altLang="en-US" sz="1200" b="1" dirty="0">
                  <a:solidFill>
                    <a:srgbClr val="004651"/>
                  </a:solidFill>
                  <a:latin typeface="+mj-lt"/>
                  <a:cs typeface="Arial" pitchFamily="34" charset="0"/>
                </a:rPr>
                <a:t>主</a:t>
              </a:r>
              <a:r>
                <a:rPr lang="ja-JP" altLang="en-US" sz="1200" b="1" dirty="0" smtClean="0">
                  <a:solidFill>
                    <a:srgbClr val="004651"/>
                  </a:solidFill>
                  <a:latin typeface="+mj-lt"/>
                  <a:cs typeface="Arial" pitchFamily="34" charset="0"/>
                </a:rPr>
                <a:t>な業務実績</a:t>
              </a:r>
              <a:endParaRPr lang="en-GB" sz="1200" b="1" dirty="0" smtClean="0">
                <a:solidFill>
                  <a:srgbClr val="004651"/>
                </a:solidFill>
                <a:latin typeface="+mj-lt"/>
                <a:cs typeface="Arial" pitchFamily="34" charset="0"/>
              </a:endParaRPr>
            </a:p>
          </p:txBody>
        </p:sp>
        <p:sp>
          <p:nvSpPr>
            <p:cNvPr id="24" name="Rectangle 173"/>
            <p:cNvSpPr>
              <a:spLocks noChangeArrowheads="1"/>
            </p:cNvSpPr>
            <p:nvPr/>
          </p:nvSpPr>
          <p:spPr bwMode="auto">
            <a:xfrm>
              <a:off x="2514596" y="1781588"/>
              <a:ext cx="3818298" cy="2544301"/>
            </a:xfrm>
            <a:prstGeom prst="rect">
              <a:avLst/>
            </a:prstGeom>
            <a:solidFill>
              <a:srgbClr val="EEF6F8"/>
            </a:solidFill>
            <a:ln w="6350">
              <a:noFill/>
              <a:miter lim="800000"/>
              <a:headEnd/>
              <a:tailEnd/>
            </a:ln>
            <a:effectLst/>
          </p:spPr>
          <p:txBody>
            <a:bodyPr lIns="45720" tIns="45720" rIns="45720" bIns="0"/>
            <a:lstStyle/>
            <a:p>
              <a:pPr marL="177800" lvl="2" indent="-177800" fontAlgn="base">
                <a:spcBef>
                  <a:spcPts val="600"/>
                </a:spcBef>
                <a:buClr>
                  <a:srgbClr val="004651"/>
                </a:buClr>
                <a:buSzPct val="100000"/>
                <a:buFont typeface="Arial" pitchFamily="34" charset="0"/>
                <a:buChar char="■"/>
              </a:pPr>
              <a:r>
                <a:rPr lang="ja-JP" altLang="en-US" sz="1200" dirty="0" smtClean="0">
                  <a:solidFill>
                    <a:srgbClr val="004651"/>
                  </a:solidFill>
                  <a:latin typeface="+mj-lt"/>
                  <a:cs typeface="Arial" pitchFamily="34" charset="0"/>
                </a:rPr>
                <a:t>多国籍企業、外資系金融機関、外資系企業、ベトナム国内企業などのクライアントに対する税務・</a:t>
              </a:r>
              <a:r>
                <a:rPr lang="ja-JP" altLang="en-US" sz="1200" dirty="0">
                  <a:solidFill>
                    <a:srgbClr val="004651"/>
                  </a:solidFill>
                  <a:latin typeface="+mj-lt"/>
                  <a:cs typeface="Arial" pitchFamily="34" charset="0"/>
                </a:rPr>
                <a:t>法務</a:t>
              </a:r>
              <a:r>
                <a:rPr lang="ja-JP" altLang="en-US" sz="1200" dirty="0" smtClean="0">
                  <a:solidFill>
                    <a:srgbClr val="004651"/>
                  </a:solidFill>
                  <a:latin typeface="+mj-lt"/>
                  <a:cs typeface="Arial" pitchFamily="34" charset="0"/>
                </a:rPr>
                <a:t>コンサルティグ分野で</a:t>
              </a:r>
              <a:r>
                <a:rPr lang="en-US" altLang="ja-JP" sz="1200" dirty="0" smtClean="0">
                  <a:solidFill>
                    <a:srgbClr val="004651"/>
                  </a:solidFill>
                  <a:latin typeface="+mj-lt"/>
                  <a:cs typeface="Arial" pitchFamily="34" charset="0"/>
                </a:rPr>
                <a:t>18</a:t>
              </a:r>
              <a:r>
                <a:rPr lang="ja-JP" altLang="en-US" sz="1200" dirty="0" smtClean="0">
                  <a:solidFill>
                    <a:srgbClr val="004651"/>
                  </a:solidFill>
                  <a:latin typeface="+mj-lt"/>
                  <a:cs typeface="Arial" pitchFamily="34" charset="0"/>
                </a:rPr>
                <a:t>年以上の経験を有する。</a:t>
              </a:r>
              <a:endParaRPr lang="en-US" altLang="ja-JP" sz="1200" dirty="0" smtClean="0">
                <a:solidFill>
                  <a:srgbClr val="004651"/>
                </a:solidFill>
                <a:latin typeface="+mj-lt"/>
                <a:cs typeface="Arial" pitchFamily="34" charset="0"/>
              </a:endParaRPr>
            </a:p>
            <a:p>
              <a:pPr marL="177800" lvl="2" indent="-177800" fontAlgn="base">
                <a:spcBef>
                  <a:spcPts val="600"/>
                </a:spcBef>
                <a:buClr>
                  <a:srgbClr val="004651"/>
                </a:buClr>
                <a:buSzPct val="100000"/>
                <a:buFont typeface="Arial" pitchFamily="34" charset="0"/>
                <a:buChar char="■"/>
              </a:pPr>
              <a:r>
                <a:rPr lang="ja-JP" altLang="en-US" sz="1200" dirty="0">
                  <a:solidFill>
                    <a:srgbClr val="004651"/>
                  </a:solidFill>
                  <a:latin typeface="+mj-lt"/>
                  <a:cs typeface="Arial" pitchFamily="34" charset="0"/>
                </a:rPr>
                <a:t>業</a:t>
              </a:r>
              <a:r>
                <a:rPr lang="ja-JP" altLang="en-US" sz="1200" dirty="0" smtClean="0">
                  <a:solidFill>
                    <a:srgbClr val="004651"/>
                  </a:solidFill>
                  <a:latin typeface="+mj-lt"/>
                  <a:cs typeface="Arial" pitchFamily="34" charset="0"/>
                </a:rPr>
                <a:t>務経験を通じ、</a:t>
              </a:r>
              <a:r>
                <a:rPr lang="ja-JP" altLang="en-US" sz="1200" dirty="0">
                  <a:solidFill>
                    <a:srgbClr val="004651"/>
                  </a:solidFill>
                  <a:latin typeface="+mj-lt"/>
                  <a:cs typeface="Arial" pitchFamily="34" charset="0"/>
                </a:rPr>
                <a:t>税</a:t>
              </a:r>
              <a:r>
                <a:rPr lang="ja-JP" altLang="en-US" sz="1200" dirty="0" smtClean="0">
                  <a:solidFill>
                    <a:srgbClr val="004651"/>
                  </a:solidFill>
                  <a:latin typeface="+mj-lt"/>
                  <a:cs typeface="Arial" pitchFamily="34" charset="0"/>
                </a:rPr>
                <a:t>務、金融、外国為替、投資、</a:t>
              </a:r>
              <a:r>
                <a:rPr lang="ja-JP" altLang="en-US" sz="1200" dirty="0">
                  <a:solidFill>
                    <a:srgbClr val="004651"/>
                  </a:solidFill>
                  <a:latin typeface="+mj-lt"/>
                  <a:cs typeface="Arial" pitchFamily="34" charset="0"/>
                </a:rPr>
                <a:t>労</a:t>
              </a:r>
              <a:r>
                <a:rPr lang="ja-JP" altLang="en-US" sz="1200" dirty="0" smtClean="0">
                  <a:solidFill>
                    <a:srgbClr val="004651"/>
                  </a:solidFill>
                  <a:latin typeface="+mj-lt"/>
                  <a:cs typeface="Arial" pitchFamily="34" charset="0"/>
                </a:rPr>
                <a:t>務分野でのベトナムの法規制および地方および国</a:t>
              </a:r>
              <a:r>
                <a:rPr lang="ja-JP" altLang="en-US" sz="1200" dirty="0">
                  <a:solidFill>
                    <a:srgbClr val="004651"/>
                  </a:solidFill>
                  <a:latin typeface="+mj-lt"/>
                  <a:cs typeface="Arial" pitchFamily="34" charset="0"/>
                </a:rPr>
                <a:t>の</a:t>
              </a:r>
              <a:r>
                <a:rPr lang="ja-JP" altLang="en-US" sz="1200" dirty="0" smtClean="0">
                  <a:solidFill>
                    <a:srgbClr val="004651"/>
                  </a:solidFill>
                  <a:latin typeface="+mj-lt"/>
                  <a:cs typeface="Arial" pitchFamily="34" charset="0"/>
                </a:rPr>
                <a:t>当局による法規制の</a:t>
              </a:r>
              <a:r>
                <a:rPr lang="ja-JP" altLang="en-US" sz="1200" dirty="0">
                  <a:solidFill>
                    <a:srgbClr val="004651"/>
                  </a:solidFill>
                  <a:latin typeface="+mj-lt"/>
                  <a:cs typeface="Arial" pitchFamily="34" charset="0"/>
                </a:rPr>
                <a:t>適用</a:t>
              </a:r>
              <a:r>
                <a:rPr lang="ja-JP" altLang="en-US" sz="1200" dirty="0" smtClean="0">
                  <a:solidFill>
                    <a:srgbClr val="004651"/>
                  </a:solidFill>
                  <a:latin typeface="+mj-lt"/>
                  <a:cs typeface="Arial" pitchFamily="34" charset="0"/>
                </a:rPr>
                <a:t>に関する</a:t>
              </a:r>
              <a:r>
                <a:rPr lang="ja-JP" altLang="en-US" sz="1200" dirty="0">
                  <a:solidFill>
                    <a:srgbClr val="004651"/>
                  </a:solidFill>
                  <a:latin typeface="+mj-lt"/>
                  <a:cs typeface="Arial" pitchFamily="34" charset="0"/>
                </a:rPr>
                <a:t>深</a:t>
              </a:r>
              <a:r>
                <a:rPr lang="ja-JP" altLang="en-US" sz="1200" dirty="0" smtClean="0">
                  <a:solidFill>
                    <a:srgbClr val="004651"/>
                  </a:solidFill>
                  <a:latin typeface="+mj-lt"/>
                  <a:cs typeface="Arial" pitchFamily="34" charset="0"/>
                </a:rPr>
                <a:t>い</a:t>
              </a:r>
              <a:r>
                <a:rPr lang="ja-JP" altLang="en-US" sz="1200" dirty="0">
                  <a:solidFill>
                    <a:srgbClr val="004651"/>
                  </a:solidFill>
                  <a:latin typeface="+mj-lt"/>
                  <a:cs typeface="Arial" pitchFamily="34" charset="0"/>
                </a:rPr>
                <a:t>知見</a:t>
              </a:r>
              <a:r>
                <a:rPr lang="ja-JP" altLang="en-US" sz="1200" dirty="0" smtClean="0">
                  <a:solidFill>
                    <a:srgbClr val="004651"/>
                  </a:solidFill>
                  <a:latin typeface="+mj-lt"/>
                  <a:cs typeface="Arial" pitchFamily="34" charset="0"/>
                </a:rPr>
                <a:t>を有する。</a:t>
              </a:r>
              <a:endParaRPr lang="en-US" altLang="ja-JP" sz="1200" dirty="0" smtClean="0">
                <a:solidFill>
                  <a:srgbClr val="004651"/>
                </a:solidFill>
                <a:latin typeface="+mj-lt"/>
                <a:cs typeface="Arial" pitchFamily="34" charset="0"/>
              </a:endParaRPr>
            </a:p>
            <a:p>
              <a:pPr marL="177800" lvl="2" indent="-177800" fontAlgn="base">
                <a:spcBef>
                  <a:spcPts val="600"/>
                </a:spcBef>
                <a:buClr>
                  <a:srgbClr val="004651"/>
                </a:buClr>
                <a:buSzPct val="100000"/>
                <a:buFont typeface="Arial" pitchFamily="34" charset="0"/>
                <a:buChar char="■"/>
              </a:pPr>
              <a:r>
                <a:rPr lang="ja-JP" altLang="en-US" sz="1200" dirty="0">
                  <a:solidFill>
                    <a:srgbClr val="004651"/>
                  </a:solidFill>
                  <a:cs typeface="Arial" pitchFamily="34" charset="0"/>
                </a:rPr>
                <a:t>保険</a:t>
              </a:r>
              <a:r>
                <a:rPr lang="ja-JP" altLang="en-US" sz="1200" dirty="0" smtClean="0">
                  <a:solidFill>
                    <a:srgbClr val="004651"/>
                  </a:solidFill>
                  <a:cs typeface="Arial" pitchFamily="34" charset="0"/>
                </a:rPr>
                <a:t>、</a:t>
              </a:r>
              <a:r>
                <a:rPr lang="ja-JP" altLang="en-US" sz="1200" dirty="0">
                  <a:solidFill>
                    <a:srgbClr val="004651"/>
                  </a:solidFill>
                  <a:cs typeface="Arial" pitchFamily="34" charset="0"/>
                </a:rPr>
                <a:t>金融</a:t>
              </a:r>
              <a:r>
                <a:rPr lang="ja-JP" altLang="en-US" sz="1200" dirty="0" smtClean="0">
                  <a:solidFill>
                    <a:srgbClr val="004651"/>
                  </a:solidFill>
                  <a:cs typeface="Arial" pitchFamily="34" charset="0"/>
                </a:rPr>
                <a:t>、</a:t>
              </a:r>
              <a:r>
                <a:rPr lang="ja-JP" altLang="en-US" sz="1200" dirty="0">
                  <a:solidFill>
                    <a:srgbClr val="004651"/>
                  </a:solidFill>
                  <a:cs typeface="Arial" pitchFamily="34" charset="0"/>
                </a:rPr>
                <a:t>製造業、商業、工業</a:t>
              </a:r>
              <a:r>
                <a:rPr lang="ja-JP" altLang="en-US" sz="1200" dirty="0" smtClean="0">
                  <a:solidFill>
                    <a:srgbClr val="004651"/>
                  </a:solidFill>
                  <a:cs typeface="Arial" pitchFamily="34" charset="0"/>
                </a:rPr>
                <a:t>等の幅広い産業のクライアントに対する</a:t>
              </a:r>
              <a:r>
                <a:rPr lang="ja-JP" altLang="en-US" sz="1200" dirty="0" smtClean="0">
                  <a:solidFill>
                    <a:srgbClr val="004651"/>
                  </a:solidFill>
                  <a:latin typeface="+mj-lt"/>
                  <a:cs typeface="Arial" pitchFamily="34" charset="0"/>
                </a:rPr>
                <a:t>税務、投資、法務に関するコンサルティング業務（税務デューデリジェンス、</a:t>
              </a:r>
              <a:r>
                <a:rPr lang="en-US" altLang="ja-JP" sz="1200" dirty="0" smtClean="0">
                  <a:solidFill>
                    <a:srgbClr val="004651"/>
                  </a:solidFill>
                  <a:latin typeface="+mj-lt"/>
                  <a:cs typeface="Arial" pitchFamily="34" charset="0"/>
                </a:rPr>
                <a:t>M&amp;A</a:t>
              </a:r>
              <a:r>
                <a:rPr lang="ja-JP" altLang="en-US" sz="1200" dirty="0" smtClean="0">
                  <a:solidFill>
                    <a:srgbClr val="004651"/>
                  </a:solidFill>
                  <a:latin typeface="+mj-lt"/>
                  <a:cs typeface="Arial" pitchFamily="34" charset="0"/>
                </a:rPr>
                <a:t>、事業撤退、事業再編、税務調査を含む）において主導的役割を担っている。</a:t>
              </a:r>
              <a:endParaRPr lang="en-US" altLang="ja-JP" sz="1200" dirty="0" smtClean="0">
                <a:solidFill>
                  <a:srgbClr val="004651"/>
                </a:solidFill>
                <a:latin typeface="+mj-lt"/>
                <a:cs typeface="Arial" pitchFamily="34" charset="0"/>
              </a:endParaRPr>
            </a:p>
            <a:p>
              <a:pPr marL="177800" lvl="2" indent="-177800" fontAlgn="base">
                <a:spcBef>
                  <a:spcPts val="600"/>
                </a:spcBef>
                <a:buClr>
                  <a:srgbClr val="004651"/>
                </a:buClr>
                <a:buSzPct val="100000"/>
                <a:buFont typeface="Arial" pitchFamily="34" charset="0"/>
                <a:buChar char="■"/>
              </a:pPr>
              <a:r>
                <a:rPr lang="ja-JP" altLang="en-US" sz="1200" dirty="0" smtClean="0">
                  <a:solidFill>
                    <a:srgbClr val="004651"/>
                  </a:solidFill>
                  <a:cs typeface="Arial" pitchFamily="34" charset="0"/>
                </a:rPr>
                <a:t>セミナー／イベントでのベトナムの投資環境や税制に関する講演実績多数。</a:t>
              </a:r>
              <a:endParaRPr lang="en-US" altLang="ja-JP" sz="1200" dirty="0" smtClean="0">
                <a:solidFill>
                  <a:srgbClr val="004651"/>
                </a:solidFill>
                <a:latin typeface="+mj-lt"/>
                <a:cs typeface="Arial" pitchFamily="34" charset="0"/>
              </a:endParaRPr>
            </a:p>
            <a:p>
              <a:pPr marL="177800" lvl="2" indent="-177800" fontAlgn="base">
                <a:spcBef>
                  <a:spcPts val="600"/>
                </a:spcBef>
                <a:buClr>
                  <a:srgbClr val="004651"/>
                </a:buClr>
                <a:buSzPct val="100000"/>
                <a:buFont typeface="Arial" pitchFamily="34" charset="0"/>
                <a:buChar char="■"/>
              </a:pPr>
              <a:r>
                <a:rPr lang="ja-JP" altLang="en-US" sz="1200" dirty="0" smtClean="0">
                  <a:solidFill>
                    <a:srgbClr val="004651"/>
                  </a:solidFill>
                  <a:cs typeface="Arial" pitchFamily="34" charset="0"/>
                </a:rPr>
                <a:t>ベトナム税制の法規制の改善に寄与するため、法規</a:t>
              </a:r>
              <a:r>
                <a:rPr lang="ja-JP" altLang="en-US" sz="1200" dirty="0">
                  <a:solidFill>
                    <a:srgbClr val="004651"/>
                  </a:solidFill>
                  <a:cs typeface="Arial" pitchFamily="34" charset="0"/>
                </a:rPr>
                <a:t>制</a:t>
              </a:r>
              <a:r>
                <a:rPr lang="ja-JP" altLang="en-US" sz="1200" dirty="0" smtClean="0">
                  <a:solidFill>
                    <a:srgbClr val="004651"/>
                  </a:solidFill>
                  <a:cs typeface="Arial" pitchFamily="34" charset="0"/>
                </a:rPr>
                <a:t>草案に</a:t>
              </a:r>
              <a:r>
                <a:rPr lang="ja-JP" altLang="en-US" sz="1200" dirty="0">
                  <a:solidFill>
                    <a:srgbClr val="004651"/>
                  </a:solidFill>
                  <a:cs typeface="Arial" pitchFamily="34" charset="0"/>
                </a:rPr>
                <a:t>対</a:t>
              </a:r>
              <a:r>
                <a:rPr lang="ja-JP" altLang="en-US" sz="1200" dirty="0" smtClean="0">
                  <a:solidFill>
                    <a:srgbClr val="004651"/>
                  </a:solidFill>
                  <a:cs typeface="Arial" pitchFamily="34" charset="0"/>
                </a:rPr>
                <a:t>す</a:t>
              </a:r>
              <a:r>
                <a:rPr lang="ja-JP" altLang="en-US" sz="1200" dirty="0">
                  <a:solidFill>
                    <a:srgbClr val="004651"/>
                  </a:solidFill>
                  <a:cs typeface="Arial" pitchFamily="34" charset="0"/>
                </a:rPr>
                <a:t>る</a:t>
              </a:r>
              <a:r>
                <a:rPr lang="ja-JP" altLang="en-US" sz="1200" dirty="0" smtClean="0">
                  <a:solidFill>
                    <a:srgbClr val="004651"/>
                  </a:solidFill>
                  <a:cs typeface="Arial" pitchFamily="34" charset="0"/>
                </a:rPr>
                <a:t>コメントを提供している。</a:t>
              </a:r>
              <a:endParaRPr lang="en-US" sz="1200" dirty="0" smtClean="0">
                <a:solidFill>
                  <a:srgbClr val="004651"/>
                </a:solidFill>
                <a:cs typeface="Arial" pitchFamily="34" charset="0"/>
              </a:endParaRPr>
            </a:p>
            <a:p>
              <a:pPr marL="0" lvl="2" fontAlgn="base">
                <a:spcBef>
                  <a:spcPts val="600"/>
                </a:spcBef>
                <a:buClr>
                  <a:srgbClr val="004651"/>
                </a:buClr>
                <a:buSzPct val="100000"/>
              </a:pPr>
              <a:endParaRPr lang="en-US" sz="900" dirty="0">
                <a:solidFill>
                  <a:srgbClr val="004651"/>
                </a:solidFill>
                <a:latin typeface="+mj-lt"/>
                <a:cs typeface="Arial" pitchFamily="34" charset="0"/>
              </a:endParaRPr>
            </a:p>
            <a:p>
              <a:pPr marL="177800" lvl="2" indent="-177800">
                <a:spcBef>
                  <a:spcPts val="300"/>
                </a:spcBef>
                <a:spcAft>
                  <a:spcPts val="300"/>
                </a:spcAft>
                <a:buClr>
                  <a:srgbClr val="004651"/>
                </a:buClr>
                <a:buSzPct val="100000"/>
                <a:buFont typeface="Arial" pitchFamily="34" charset="0"/>
                <a:buChar char="■"/>
              </a:pPr>
              <a:endParaRPr lang="en-US" sz="900" dirty="0" smtClean="0">
                <a:solidFill>
                  <a:srgbClr val="004651"/>
                </a:solidFill>
                <a:latin typeface="Arial" pitchFamily="34" charset="0"/>
                <a:cs typeface="Arial" pitchFamily="34" charset="0"/>
              </a:endParaRPr>
            </a:p>
          </p:txBody>
        </p:sp>
        <p:cxnSp>
          <p:nvCxnSpPr>
            <p:cNvPr id="25" name="Straight Connector 24"/>
            <p:cNvCxnSpPr/>
            <p:nvPr/>
          </p:nvCxnSpPr>
          <p:spPr>
            <a:xfrm>
              <a:off x="2514601" y="1419224"/>
              <a:ext cx="3818297" cy="0"/>
            </a:xfrm>
            <a:prstGeom prst="line">
              <a:avLst/>
            </a:prstGeom>
            <a:ln w="12700">
              <a:solidFill>
                <a:srgbClr val="004651"/>
              </a:solidFill>
            </a:ln>
          </p:spPr>
          <p:style>
            <a:lnRef idx="1">
              <a:schemeClr val="accent1"/>
            </a:lnRef>
            <a:fillRef idx="0">
              <a:schemeClr val="accent1"/>
            </a:fillRef>
            <a:effectRef idx="0">
              <a:schemeClr val="accent1"/>
            </a:effectRef>
            <a:fontRef idx="minor">
              <a:schemeClr val="tx1"/>
            </a:fontRef>
          </p:style>
        </p:cxnSp>
      </p:grpSp>
      <p:grpSp>
        <p:nvGrpSpPr>
          <p:cNvPr id="3" name="Group 18"/>
          <p:cNvGrpSpPr/>
          <p:nvPr/>
        </p:nvGrpSpPr>
        <p:grpSpPr>
          <a:xfrm>
            <a:off x="1688125" y="1371600"/>
            <a:ext cx="7174521" cy="304800"/>
            <a:chOff x="1905002" y="1295400"/>
            <a:chExt cx="7696198" cy="304800"/>
          </a:xfrm>
        </p:grpSpPr>
        <p:sp>
          <p:nvSpPr>
            <p:cNvPr id="29" name="Rectangle 172"/>
            <p:cNvSpPr>
              <a:spLocks noChangeArrowheads="1"/>
            </p:cNvSpPr>
            <p:nvPr/>
          </p:nvSpPr>
          <p:spPr bwMode="auto">
            <a:xfrm>
              <a:off x="1905002" y="1295400"/>
              <a:ext cx="7696198" cy="304800"/>
            </a:xfrm>
            <a:prstGeom prst="rect">
              <a:avLst/>
            </a:prstGeom>
            <a:solidFill>
              <a:srgbClr val="80BEC9"/>
            </a:solidFill>
            <a:ln w="6350">
              <a:noFill/>
              <a:miter lim="800000"/>
              <a:headEnd/>
              <a:tailEnd/>
            </a:ln>
            <a:effectLst/>
          </p:spPr>
          <p:txBody>
            <a:bodyPr lIns="45720" tIns="0" rIns="0" bIns="0" anchor="ctr"/>
            <a:lstStyle/>
            <a:p>
              <a:pPr defTabSz="762000" eaLnBrk="0" hangingPunct="0"/>
              <a:r>
                <a:rPr lang="ja-JP" altLang="en-US" sz="1200" b="1" dirty="0" smtClean="0">
                  <a:solidFill>
                    <a:srgbClr val="004651"/>
                  </a:solidFill>
                  <a:latin typeface="+mj-lt"/>
                  <a:cs typeface="Arial" pitchFamily="34" charset="0"/>
                </a:rPr>
                <a:t>学歴、資</a:t>
              </a:r>
              <a:r>
                <a:rPr lang="ja-JP" altLang="en-US" sz="1200" b="1" dirty="0">
                  <a:solidFill>
                    <a:srgbClr val="004651"/>
                  </a:solidFill>
                  <a:latin typeface="+mj-lt"/>
                  <a:cs typeface="Arial" pitchFamily="34" charset="0"/>
                </a:rPr>
                <a:t>格</a:t>
              </a:r>
              <a:r>
                <a:rPr lang="en-GB" sz="1200" b="1" dirty="0" smtClean="0">
                  <a:solidFill>
                    <a:srgbClr val="004651"/>
                  </a:solidFill>
                  <a:latin typeface="+mj-lt"/>
                  <a:cs typeface="Arial" pitchFamily="34" charset="0"/>
                </a:rPr>
                <a:t> </a:t>
              </a:r>
            </a:p>
          </p:txBody>
        </p:sp>
        <p:cxnSp>
          <p:nvCxnSpPr>
            <p:cNvPr id="31" name="Straight Connector 30"/>
            <p:cNvCxnSpPr/>
            <p:nvPr/>
          </p:nvCxnSpPr>
          <p:spPr>
            <a:xfrm>
              <a:off x="1905002" y="1583429"/>
              <a:ext cx="7696198" cy="0"/>
            </a:xfrm>
            <a:prstGeom prst="line">
              <a:avLst/>
            </a:prstGeom>
            <a:ln w="12700">
              <a:solidFill>
                <a:srgbClr val="004651"/>
              </a:solidFill>
            </a:ln>
          </p:spPr>
          <p:style>
            <a:lnRef idx="1">
              <a:schemeClr val="accent1"/>
            </a:lnRef>
            <a:fillRef idx="0">
              <a:schemeClr val="accent1"/>
            </a:fillRef>
            <a:effectRef idx="0">
              <a:schemeClr val="accent1"/>
            </a:effectRef>
            <a:fontRef idx="minor">
              <a:schemeClr val="tx1"/>
            </a:fontRef>
          </p:style>
        </p:cxnSp>
      </p:grpSp>
      <p:sp>
        <p:nvSpPr>
          <p:cNvPr id="32" name="Rectangle 173"/>
          <p:cNvSpPr>
            <a:spLocks noChangeArrowheads="1"/>
          </p:cNvSpPr>
          <p:nvPr/>
        </p:nvSpPr>
        <p:spPr bwMode="auto">
          <a:xfrm>
            <a:off x="140678" y="2971800"/>
            <a:ext cx="1570894" cy="1143000"/>
          </a:xfrm>
          <a:prstGeom prst="rect">
            <a:avLst/>
          </a:prstGeom>
          <a:noFill/>
          <a:ln w="6350">
            <a:noFill/>
            <a:miter lim="800000"/>
            <a:headEnd/>
            <a:tailEnd/>
          </a:ln>
          <a:effectLst/>
        </p:spPr>
        <p:txBody>
          <a:bodyPr lIns="45720" tIns="91440" rIns="45720" bIns="0"/>
          <a:lstStyle/>
          <a:p>
            <a:pPr defTabSz="762000" eaLnBrk="0" hangingPunct="0">
              <a:spcBef>
                <a:spcPct val="50000"/>
              </a:spcBef>
              <a:buClr>
                <a:srgbClr val="415299"/>
              </a:buClr>
              <a:buSzPct val="85000"/>
            </a:pPr>
            <a:r>
              <a:rPr lang="en-GB" sz="1200" b="1" dirty="0" err="1" smtClean="0">
                <a:solidFill>
                  <a:srgbClr val="00338D"/>
                </a:solidFill>
                <a:cs typeface="Times New Roman" pitchFamily="18" charset="0"/>
              </a:rPr>
              <a:t>Hồ</a:t>
            </a:r>
            <a:r>
              <a:rPr lang="en-GB" sz="1200" b="1" dirty="0" smtClean="0">
                <a:solidFill>
                  <a:srgbClr val="00338D"/>
                </a:solidFill>
                <a:cs typeface="Times New Roman" pitchFamily="18" charset="0"/>
              </a:rPr>
              <a:t> </a:t>
            </a:r>
            <a:r>
              <a:rPr lang="en-GB" sz="1200" b="1" dirty="0" err="1" smtClean="0">
                <a:solidFill>
                  <a:srgbClr val="00338D"/>
                </a:solidFill>
                <a:cs typeface="Times New Roman" pitchFamily="18" charset="0"/>
              </a:rPr>
              <a:t>Thị</a:t>
            </a:r>
            <a:r>
              <a:rPr lang="en-GB" sz="1200" b="1" dirty="0" smtClean="0">
                <a:solidFill>
                  <a:srgbClr val="00338D"/>
                </a:solidFill>
                <a:cs typeface="Times New Roman" pitchFamily="18" charset="0"/>
              </a:rPr>
              <a:t> </a:t>
            </a:r>
            <a:r>
              <a:rPr lang="en-GB" sz="1200" b="1" dirty="0" err="1" smtClean="0">
                <a:solidFill>
                  <a:srgbClr val="00338D"/>
                </a:solidFill>
                <a:cs typeface="Times New Roman" pitchFamily="18" charset="0"/>
              </a:rPr>
              <a:t>Bích</a:t>
            </a:r>
            <a:r>
              <a:rPr lang="en-GB" sz="1200" b="1" dirty="0" smtClean="0">
                <a:solidFill>
                  <a:srgbClr val="00338D"/>
                </a:solidFill>
                <a:cs typeface="Times New Roman" pitchFamily="18" charset="0"/>
              </a:rPr>
              <a:t> </a:t>
            </a:r>
            <a:r>
              <a:rPr lang="en-GB" sz="1200" b="1" dirty="0" err="1" smtClean="0">
                <a:solidFill>
                  <a:srgbClr val="00338D"/>
                </a:solidFill>
                <a:cs typeface="Times New Roman" pitchFamily="18" charset="0"/>
              </a:rPr>
              <a:t>Hạnh</a:t>
            </a:r>
            <a:endParaRPr lang="en-GB" sz="1200" b="1" dirty="0" smtClean="0">
              <a:solidFill>
                <a:srgbClr val="00338D"/>
              </a:solidFill>
              <a:cs typeface="Times New Roman" pitchFamily="18" charset="0"/>
            </a:endParaRPr>
          </a:p>
          <a:p>
            <a:pPr defTabSz="762000" eaLnBrk="0" hangingPunct="0">
              <a:buClr>
                <a:srgbClr val="415299"/>
              </a:buClr>
              <a:buSzPct val="85000"/>
            </a:pPr>
            <a:r>
              <a:rPr lang="en-US" sz="1000" dirty="0" smtClean="0">
                <a:solidFill>
                  <a:srgbClr val="747678"/>
                </a:solidFill>
                <a:cs typeface="Arial" pitchFamily="34" charset="0"/>
              </a:rPr>
              <a:t>KPMG </a:t>
            </a:r>
            <a:r>
              <a:rPr lang="ja-JP" altLang="en-US" sz="1000" dirty="0" smtClean="0">
                <a:solidFill>
                  <a:srgbClr val="747678"/>
                </a:solidFill>
                <a:cs typeface="Arial" pitchFamily="34" charset="0"/>
              </a:rPr>
              <a:t>ベトナム</a:t>
            </a:r>
            <a:endParaRPr lang="en-US" altLang="ja-JP" sz="1000" dirty="0" smtClean="0">
              <a:solidFill>
                <a:srgbClr val="747678"/>
              </a:solidFill>
              <a:cs typeface="Arial" pitchFamily="34" charset="0"/>
            </a:endParaRPr>
          </a:p>
          <a:p>
            <a:pPr defTabSz="762000" eaLnBrk="0" hangingPunct="0">
              <a:buClr>
                <a:srgbClr val="415299"/>
              </a:buClr>
              <a:buSzPct val="85000"/>
            </a:pPr>
            <a:r>
              <a:rPr lang="ja-JP" altLang="en-US" sz="1000" dirty="0">
                <a:solidFill>
                  <a:srgbClr val="00338D"/>
                </a:solidFill>
                <a:cs typeface="Arial" pitchFamily="34" charset="0"/>
              </a:rPr>
              <a:t>パートナ</a:t>
            </a:r>
            <a:r>
              <a:rPr lang="ja-JP" altLang="en-US" sz="1000" dirty="0" smtClean="0">
                <a:solidFill>
                  <a:srgbClr val="00338D"/>
                </a:solidFill>
                <a:cs typeface="Arial" pitchFamily="34" charset="0"/>
              </a:rPr>
              <a:t>ー</a:t>
            </a:r>
            <a:endParaRPr lang="en-US" sz="1000" dirty="0" smtClean="0">
              <a:solidFill>
                <a:srgbClr val="00338D"/>
              </a:solidFill>
              <a:cs typeface="Arial" pitchFamily="34" charset="0"/>
            </a:endParaRPr>
          </a:p>
          <a:p>
            <a:pPr defTabSz="762000" eaLnBrk="0" hangingPunct="0">
              <a:buClr>
                <a:srgbClr val="415299"/>
              </a:buClr>
              <a:buSzPct val="85000"/>
            </a:pPr>
            <a:endParaRPr lang="en-US" sz="1000" dirty="0">
              <a:solidFill>
                <a:srgbClr val="747678"/>
              </a:solidFill>
              <a:cs typeface="Arial" pitchFamily="34" charset="0"/>
            </a:endParaRPr>
          </a:p>
          <a:p>
            <a:pPr defTabSz="762000" eaLnBrk="0" hangingPunct="0">
              <a:buClr>
                <a:srgbClr val="415299"/>
              </a:buClr>
              <a:buSzPct val="85000"/>
            </a:pPr>
            <a:r>
              <a:rPr lang="ja-JP" altLang="en-US" sz="1000" dirty="0">
                <a:solidFill>
                  <a:srgbClr val="747678"/>
                </a:solidFill>
                <a:cs typeface="Arial" pitchFamily="34" charset="0"/>
              </a:rPr>
              <a:t>電話</a:t>
            </a:r>
            <a:r>
              <a:rPr lang="en-US" sz="1000" dirty="0" smtClean="0">
                <a:solidFill>
                  <a:srgbClr val="747678"/>
                </a:solidFill>
                <a:cs typeface="Arial" pitchFamily="34" charset="0"/>
              </a:rPr>
              <a:t>: </a:t>
            </a:r>
            <a:r>
              <a:rPr lang="en-US" sz="1000" dirty="0">
                <a:solidFill>
                  <a:srgbClr val="747678"/>
                </a:solidFill>
                <a:cs typeface="Arial" pitchFamily="34" charset="0"/>
              </a:rPr>
              <a:t>84-8-3821 9266 </a:t>
            </a:r>
            <a:r>
              <a:rPr lang="en-US" sz="1000" dirty="0" smtClean="0">
                <a:solidFill>
                  <a:srgbClr val="747678"/>
                </a:solidFill>
                <a:cs typeface="Arial" pitchFamily="34" charset="0"/>
              </a:rPr>
              <a:t>- 8232</a:t>
            </a:r>
            <a:endParaRPr lang="en-US" sz="1000" dirty="0">
              <a:solidFill>
                <a:srgbClr val="747678"/>
              </a:solidFill>
              <a:cs typeface="Arial" pitchFamily="34" charset="0"/>
            </a:endParaRPr>
          </a:p>
          <a:p>
            <a:pPr defTabSz="762000" eaLnBrk="0" hangingPunct="0">
              <a:buClr>
                <a:srgbClr val="415299"/>
              </a:buClr>
              <a:buSzPct val="85000"/>
            </a:pPr>
            <a:r>
              <a:rPr lang="en-US" sz="1000" dirty="0">
                <a:solidFill>
                  <a:srgbClr val="747678"/>
                </a:solidFill>
                <a:cs typeface="Arial" pitchFamily="34" charset="0"/>
              </a:rPr>
              <a:t>Email: </a:t>
            </a:r>
            <a:r>
              <a:rPr lang="en-US" sz="1000" dirty="0" err="1">
                <a:solidFill>
                  <a:srgbClr val="747678"/>
                </a:solidFill>
                <a:cs typeface="Arial" pitchFamily="34" charset="0"/>
                <a:hlinkClick r:id="rId3"/>
              </a:rPr>
              <a:t>hbho@kpmg.com.vn</a:t>
            </a:r>
            <a:endParaRPr lang="en-US" sz="1000" dirty="0">
              <a:solidFill>
                <a:srgbClr val="747678"/>
              </a:solidFill>
              <a:cs typeface="Arial" pitchFamily="34" charset="0"/>
            </a:endParaRPr>
          </a:p>
          <a:p>
            <a:pPr defTabSz="762000" eaLnBrk="0" hangingPunct="0">
              <a:buClr>
                <a:srgbClr val="415299"/>
              </a:buClr>
              <a:buSzPct val="85000"/>
            </a:pPr>
            <a:endParaRPr lang="en-US" sz="1000" dirty="0" smtClean="0">
              <a:solidFill>
                <a:srgbClr val="747678"/>
              </a:solidFill>
              <a:cs typeface="Arial" pitchFamily="34" charset="0"/>
            </a:endParaRPr>
          </a:p>
        </p:txBody>
      </p:sp>
      <p:pic>
        <p:nvPicPr>
          <p:cNvPr id="51" name="Picture 2"/>
          <p:cNvPicPr>
            <a:picLocks noChangeAspect="1" noChangeArrowheads="1"/>
          </p:cNvPicPr>
          <p:nvPr/>
        </p:nvPicPr>
        <p:blipFill>
          <a:blip r:embed="rId4" cstate="print"/>
          <a:srcRect l="23754"/>
          <a:stretch>
            <a:fillRect/>
          </a:stretch>
        </p:blipFill>
        <p:spPr bwMode="auto">
          <a:xfrm>
            <a:off x="0" y="295276"/>
            <a:ext cx="9144000" cy="771525"/>
          </a:xfrm>
          <a:prstGeom prst="rect">
            <a:avLst/>
          </a:prstGeom>
          <a:noFill/>
          <a:ln w="9525">
            <a:noFill/>
            <a:miter lim="800000"/>
            <a:headEnd/>
            <a:tailEnd/>
          </a:ln>
          <a:effectLst/>
        </p:spPr>
      </p:pic>
      <p:sp>
        <p:nvSpPr>
          <p:cNvPr id="52" name="Title 81"/>
          <p:cNvSpPr txBox="1">
            <a:spLocks/>
          </p:cNvSpPr>
          <p:nvPr/>
        </p:nvSpPr>
        <p:spPr bwMode="gray">
          <a:xfrm>
            <a:off x="281354" y="381000"/>
            <a:ext cx="4149969" cy="5699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fontAlgn="base">
              <a:spcBef>
                <a:spcPct val="0"/>
              </a:spcBef>
              <a:spcAft>
                <a:spcPct val="0"/>
              </a:spcAft>
            </a:pPr>
            <a:r>
              <a:rPr lang="ja-JP" altLang="en-US" sz="2400" dirty="0" smtClean="0">
                <a:solidFill>
                  <a:schemeClr val="bg1"/>
                </a:solidFill>
                <a:latin typeface="+mj-lt"/>
                <a:ea typeface="+mj-ea"/>
                <a:cs typeface="Arial" pitchFamily="34" charset="0"/>
              </a:rPr>
              <a:t>メンバープロフィール</a:t>
            </a:r>
            <a:endParaRPr lang="en-US" sz="2400" dirty="0" smtClean="0">
              <a:solidFill>
                <a:schemeClr val="bg1"/>
              </a:solidFill>
              <a:latin typeface="+mj-lt"/>
              <a:ea typeface="+mj-ea"/>
              <a:cs typeface="Arial" pitchFamily="34" charset="0"/>
            </a:endParaRPr>
          </a:p>
        </p:txBody>
      </p:sp>
      <p:pic>
        <p:nvPicPr>
          <p:cNvPr id="19" name="Picture 18" descr="Ho T Bich Hanh.jpg"/>
          <p:cNvPicPr>
            <a:picLocks noChangeAspect="1"/>
          </p:cNvPicPr>
          <p:nvPr/>
        </p:nvPicPr>
        <p:blipFill>
          <a:blip r:embed="rId5" cstate="print"/>
          <a:srcRect l="6667" r="6667" b="5473"/>
          <a:stretch>
            <a:fillRect/>
          </a:stretch>
        </p:blipFill>
        <p:spPr>
          <a:xfrm>
            <a:off x="140678" y="1066801"/>
            <a:ext cx="1336430" cy="1981199"/>
          </a:xfrm>
          <a:prstGeom prst="rect">
            <a:avLst/>
          </a:prstGeom>
        </p:spPr>
      </p:pic>
      <p:sp>
        <p:nvSpPr>
          <p:cNvPr id="20" name="Rectangle 173"/>
          <p:cNvSpPr>
            <a:spLocks noChangeArrowheads="1"/>
          </p:cNvSpPr>
          <p:nvPr/>
        </p:nvSpPr>
        <p:spPr bwMode="auto">
          <a:xfrm>
            <a:off x="1705882" y="1676399"/>
            <a:ext cx="7156756" cy="924246"/>
          </a:xfrm>
          <a:prstGeom prst="rect">
            <a:avLst/>
          </a:prstGeom>
          <a:solidFill>
            <a:srgbClr val="EEF6F8"/>
          </a:solidFill>
          <a:ln w="6350">
            <a:noFill/>
            <a:miter lim="800000"/>
            <a:headEnd/>
            <a:tailEnd/>
          </a:ln>
          <a:effectLst/>
        </p:spPr>
        <p:txBody>
          <a:bodyPr lIns="45720" tIns="91440" rIns="45720" bIns="0"/>
          <a:lstStyle/>
          <a:p>
            <a:pPr marL="0" lvl="2" fontAlgn="base">
              <a:spcBef>
                <a:spcPts val="300"/>
              </a:spcBef>
              <a:buClr>
                <a:srgbClr val="004651"/>
              </a:buClr>
              <a:buSzPct val="100000"/>
            </a:pPr>
            <a:r>
              <a:rPr lang="en-US" sz="1200" dirty="0" smtClean="0">
                <a:solidFill>
                  <a:srgbClr val="004854"/>
                </a:solidFill>
                <a:latin typeface="+mj-lt"/>
              </a:rPr>
              <a:t>-</a:t>
            </a:r>
            <a:r>
              <a:rPr lang="ja-JP" altLang="en-US" sz="1200" dirty="0" smtClean="0">
                <a:solidFill>
                  <a:srgbClr val="004854"/>
                </a:solidFill>
                <a:latin typeface="+mj-lt"/>
              </a:rPr>
              <a:t>財務会計学士　財</a:t>
            </a:r>
            <a:r>
              <a:rPr lang="ja-JP" altLang="en-US" sz="1200" dirty="0">
                <a:solidFill>
                  <a:srgbClr val="004854"/>
                </a:solidFill>
                <a:latin typeface="+mj-lt"/>
              </a:rPr>
              <a:t>務・経理大学（ベトナム</a:t>
            </a:r>
            <a:r>
              <a:rPr lang="ja-JP" altLang="en-US" sz="1200" dirty="0" smtClean="0">
                <a:solidFill>
                  <a:srgbClr val="004854"/>
                </a:solidFill>
                <a:latin typeface="+mj-lt"/>
              </a:rPr>
              <a:t>）</a:t>
            </a:r>
            <a:endParaRPr lang="en-US" altLang="ja-JP" sz="1200" dirty="0" smtClean="0">
              <a:solidFill>
                <a:srgbClr val="004854"/>
              </a:solidFill>
              <a:latin typeface="+mj-lt"/>
            </a:endParaRPr>
          </a:p>
          <a:p>
            <a:pPr marL="0" lvl="2" fontAlgn="base">
              <a:spcBef>
                <a:spcPts val="300"/>
              </a:spcBef>
              <a:buClr>
                <a:srgbClr val="004651"/>
              </a:buClr>
              <a:buSzPct val="100000"/>
            </a:pPr>
            <a:r>
              <a:rPr lang="en-US" altLang="ja-JP" sz="1200" dirty="0" smtClean="0">
                <a:solidFill>
                  <a:srgbClr val="004854"/>
                </a:solidFill>
                <a:latin typeface="+mj-lt"/>
              </a:rPr>
              <a:t>-MBA</a:t>
            </a:r>
            <a:r>
              <a:rPr lang="ja-JP" altLang="en-US" sz="1200" dirty="0" smtClean="0">
                <a:solidFill>
                  <a:srgbClr val="004854"/>
                </a:solidFill>
                <a:latin typeface="+mj-lt"/>
              </a:rPr>
              <a:t>　ハ</a:t>
            </a:r>
            <a:r>
              <a:rPr lang="ja-JP" altLang="en-US" sz="1200" dirty="0">
                <a:solidFill>
                  <a:srgbClr val="004854"/>
                </a:solidFill>
                <a:latin typeface="+mj-lt"/>
              </a:rPr>
              <a:t>ワイ大</a:t>
            </a:r>
            <a:r>
              <a:rPr lang="ja-JP" altLang="en-US" sz="1200" dirty="0" smtClean="0">
                <a:solidFill>
                  <a:srgbClr val="004854"/>
                </a:solidFill>
                <a:latin typeface="+mj-lt"/>
              </a:rPr>
              <a:t>学（アメリカ）</a:t>
            </a:r>
            <a:endParaRPr lang="en-US" altLang="ja-JP" sz="1200" dirty="0" smtClean="0">
              <a:solidFill>
                <a:srgbClr val="004854"/>
              </a:solidFill>
              <a:latin typeface="+mj-lt"/>
            </a:endParaRPr>
          </a:p>
          <a:p>
            <a:pPr marL="0" lvl="2" fontAlgn="base">
              <a:spcBef>
                <a:spcPts val="300"/>
              </a:spcBef>
              <a:buClr>
                <a:srgbClr val="004651"/>
              </a:buClr>
              <a:buSzPct val="100000"/>
            </a:pPr>
            <a:r>
              <a:rPr lang="en-US" altLang="ja-JP" sz="1200" dirty="0" smtClean="0">
                <a:solidFill>
                  <a:srgbClr val="004854"/>
                </a:solidFill>
                <a:latin typeface="+mj-lt"/>
              </a:rPr>
              <a:t>-</a:t>
            </a:r>
            <a:r>
              <a:rPr lang="ja-JP" altLang="en-US" sz="1200" dirty="0" smtClean="0">
                <a:solidFill>
                  <a:srgbClr val="004854"/>
                </a:solidFill>
                <a:latin typeface="+mj-lt"/>
              </a:rPr>
              <a:t>ベトナム税務コンサルタント協会名誉会員</a:t>
            </a:r>
            <a:endParaRPr lang="en-US" altLang="ja-JP" sz="1200" dirty="0" smtClean="0">
              <a:solidFill>
                <a:srgbClr val="004854"/>
              </a:solidFill>
              <a:latin typeface="+mj-lt"/>
            </a:endParaRPr>
          </a:p>
        </p:txBody>
      </p:sp>
    </p:spTree>
    <p:extLst>
      <p:ext uri="{BB962C8B-B14F-4D97-AF65-F5344CB8AC3E}">
        <p14:creationId xmlns:p14="http://schemas.microsoft.com/office/powerpoint/2010/main" xmlns="" val="3470161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ja-JP" altLang="en-US" b="1" smtClean="0"/>
              <a:t>グェン ・チー・クック氏の経歴</a:t>
            </a:r>
            <a:r>
              <a:rPr lang="en-US" dirty="0" smtClean="0"/>
              <a:t/>
            </a:r>
            <a:br>
              <a:rPr lang="en-US" dirty="0" smtClean="0"/>
            </a:br>
            <a:r>
              <a:rPr lang="en-US" altLang="en-US" dirty="0" smtClean="0"/>
              <a:t/>
            </a:r>
            <a:br>
              <a:rPr lang="en-US" altLang="en-US" dirty="0" smtClean="0"/>
            </a:br>
            <a:endParaRPr lang="en-AU" dirty="0">
              <a:latin typeface="Garamond" panose="02020404030301010803" pitchFamily="18" charset="0"/>
              <a:cs typeface="Garamond" panose="02020404030301010803" pitchFamily="18" charset="0"/>
            </a:endParaRPr>
          </a:p>
        </p:txBody>
      </p:sp>
      <p:sp>
        <p:nvSpPr>
          <p:cNvPr id="9" name="Text Box 7"/>
          <p:cNvSpPr txBox="1">
            <a:spLocks noChangeArrowheads="1"/>
          </p:cNvSpPr>
          <p:nvPr/>
        </p:nvSpPr>
        <p:spPr bwMode="auto">
          <a:xfrm>
            <a:off x="2590800" y="1447800"/>
            <a:ext cx="5726723" cy="890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1pPr>
            <a:lvl2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2pPr>
            <a:lvl3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3pPr>
            <a:lvl4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4pPr>
            <a:lvl5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5pPr>
            <a:lvl6pPr marL="25146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6pPr>
            <a:lvl7pPr marL="29718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7pPr>
            <a:lvl8pPr marL="34290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8pPr>
            <a:lvl9pPr marL="38862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9pPr>
          </a:lstStyle>
          <a:p>
            <a:pPr algn="just" fontAlgn="base">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dirty="0" smtClean="0">
              <a:solidFill>
                <a:schemeClr val="tx1"/>
              </a:solidFill>
              <a:latin typeface="Garamond" pitchFamily="18" charset="0"/>
              <a:cs typeface="Arial" pitchFamily="34" charset="0"/>
            </a:endParaRPr>
          </a:p>
          <a:p>
            <a:pPr marL="182563" lvl="1" indent="-4763" defTabSz="173038">
              <a:lnSpc>
                <a:spcPct val="106000"/>
              </a:lnSpc>
              <a:spcAft>
                <a:spcPct val="25000"/>
              </a:spcAft>
              <a:buClr>
                <a:srgbClr val="002060"/>
              </a:buClr>
              <a:buFontTx/>
              <a:buChar char="•"/>
              <a:tabLst>
                <a:tab pos="174625" algn="l"/>
              </a:tabLst>
            </a:pPr>
            <a:endParaRPr lang="en-US" altLang="ja-JP" sz="1200" dirty="0" smtClean="0">
              <a:solidFill>
                <a:schemeClr val="tx1"/>
              </a:solidFill>
              <a:ea typeface="MS PGothic" pitchFamily="34" charset="-128"/>
            </a:endParaRPr>
          </a:p>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b="1" dirty="0" smtClean="0">
              <a:solidFill>
                <a:schemeClr val="tx1"/>
              </a:solidFill>
              <a:latin typeface="Garamond" pitchFamily="18" charset="0"/>
              <a:cs typeface="Arial" charset="0"/>
            </a:endParaRPr>
          </a:p>
          <a:p>
            <a:pPr algn="just" eaLnBrk="1" fontAlgn="base" hangingPunct="1">
              <a:spcBef>
                <a:spcPct val="0"/>
              </a:spcBef>
              <a:spcAft>
                <a:spcPct val="0"/>
              </a:spcAft>
            </a:pPr>
            <a:endParaRPr lang="en-GB" altLang="en-US" sz="1200" dirty="0">
              <a:solidFill>
                <a:schemeClr val="tx1"/>
              </a:solidFill>
              <a:latin typeface="Garamond" pitchFamily="18" charset="0"/>
              <a:ea typeface="Microsoft YaHei" pitchFamily="32" charset="-122"/>
              <a:cs typeface="Arial" pitchFamily="34" charset="0"/>
            </a:endParaRPr>
          </a:p>
        </p:txBody>
      </p:sp>
      <p:cxnSp>
        <p:nvCxnSpPr>
          <p:cNvPr id="10" name="Straight Connector 9"/>
          <p:cNvCxnSpPr/>
          <p:nvPr/>
        </p:nvCxnSpPr>
        <p:spPr>
          <a:xfrm>
            <a:off x="2438400" y="1447800"/>
            <a:ext cx="0" cy="5105400"/>
          </a:xfrm>
          <a:prstGeom prst="line">
            <a:avLst/>
          </a:prstGeom>
          <a:ln w="28575">
            <a:solidFill>
              <a:srgbClr val="4F2D7F"/>
            </a:solidFill>
          </a:ln>
        </p:spPr>
        <p:style>
          <a:lnRef idx="1">
            <a:schemeClr val="accent1"/>
          </a:lnRef>
          <a:fillRef idx="0">
            <a:schemeClr val="accent1"/>
          </a:fillRef>
          <a:effectRef idx="0">
            <a:schemeClr val="accent1"/>
          </a:effectRef>
          <a:fontRef idx="minor">
            <a:schemeClr val="tx1"/>
          </a:fontRef>
        </p:style>
      </p:cxnSp>
      <p:pic>
        <p:nvPicPr>
          <p:cNvPr id="11" name="Picture 2" descr="C:\Users\NGUYEN~1\AppData\Local\Temp\notesF3B52A\anh co Cuc.jpg"/>
          <p:cNvPicPr>
            <a:picLocks noChangeAspect="1" noChangeArrowheads="1"/>
          </p:cNvPicPr>
          <p:nvPr/>
        </p:nvPicPr>
        <p:blipFill>
          <a:blip r:embed="rId2"/>
          <a:srcRect l="16348" r="928"/>
          <a:stretch>
            <a:fillRect/>
          </a:stretch>
        </p:blipFill>
        <p:spPr bwMode="auto">
          <a:xfrm>
            <a:off x="228600" y="1524000"/>
            <a:ext cx="2022475" cy="1981200"/>
          </a:xfrm>
          <a:prstGeom prst="rect">
            <a:avLst/>
          </a:prstGeom>
          <a:noFill/>
          <a:ln w="9525">
            <a:noFill/>
            <a:miter lim="800000"/>
            <a:headEnd/>
            <a:tailEnd/>
          </a:ln>
        </p:spPr>
      </p:pic>
      <p:sp>
        <p:nvSpPr>
          <p:cNvPr id="13" name="Text Box 7"/>
          <p:cNvSpPr txBox="1">
            <a:spLocks noChangeArrowheads="1"/>
          </p:cNvSpPr>
          <p:nvPr/>
        </p:nvSpPr>
        <p:spPr bwMode="auto">
          <a:xfrm>
            <a:off x="2743200" y="1524000"/>
            <a:ext cx="6096000" cy="6485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1pPr>
            <a:lvl2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2pPr>
            <a:lvl3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3pPr>
            <a:lvl4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4pPr>
            <a:lvl5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5pPr>
            <a:lvl6pPr marL="25146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6pPr>
            <a:lvl7pPr marL="29718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7pPr>
            <a:lvl8pPr marL="34290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8pPr>
            <a:lvl9pPr marL="38862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9pPr>
          </a:lstStyle>
          <a:p>
            <a:pPr algn="just" fontAlgn="base">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dirty="0" smtClean="0">
              <a:solidFill>
                <a:schemeClr val="tx1"/>
              </a:solidFill>
              <a:latin typeface="Garamond" pitchFamily="18" charset="0"/>
              <a:cs typeface="Arial" pitchFamily="34" charset="0"/>
            </a:endParaRPr>
          </a:p>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b="1" dirty="0" smtClean="0">
              <a:solidFill>
                <a:schemeClr val="tx1"/>
              </a:solidFill>
              <a:latin typeface="Garamond" pitchFamily="18" charset="0"/>
              <a:cs typeface="Arial" charset="0"/>
            </a:endParaRPr>
          </a:p>
          <a:p>
            <a:pPr algn="just" eaLnBrk="1" fontAlgn="base" hangingPunct="1">
              <a:spcBef>
                <a:spcPct val="0"/>
              </a:spcBef>
              <a:spcAft>
                <a:spcPct val="0"/>
              </a:spcAft>
            </a:pPr>
            <a:endParaRPr lang="en-GB" altLang="en-US" sz="1200" dirty="0">
              <a:solidFill>
                <a:schemeClr val="tx1"/>
              </a:solidFill>
              <a:latin typeface="Garamond" pitchFamily="18" charset="0"/>
              <a:ea typeface="Microsoft YaHei" pitchFamily="32" charset="-122"/>
              <a:cs typeface="Arial" pitchFamily="34" charset="0"/>
            </a:endParaRPr>
          </a:p>
        </p:txBody>
      </p:sp>
      <p:sp>
        <p:nvSpPr>
          <p:cNvPr id="14" name="Text Box 7"/>
          <p:cNvSpPr txBox="1">
            <a:spLocks noChangeArrowheads="1"/>
          </p:cNvSpPr>
          <p:nvPr/>
        </p:nvSpPr>
        <p:spPr bwMode="auto">
          <a:xfrm>
            <a:off x="2743200" y="1524000"/>
            <a:ext cx="6096000" cy="391094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1pPr>
            <a:lvl2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2pPr>
            <a:lvl3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3pPr>
            <a:lvl4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4pPr>
            <a:lvl5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5pPr>
            <a:lvl6pPr marL="25146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6pPr>
            <a:lvl7pPr marL="29718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7pPr>
            <a:lvl8pPr marL="34290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8pPr>
            <a:lvl9pPr marL="38862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9pPr>
          </a:lstStyle>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ja-JP" sz="1400" dirty="0" err="1" smtClean="0">
                <a:solidFill>
                  <a:schemeClr val="tx1"/>
                </a:solidFill>
                <a:latin typeface="Garamond" pitchFamily="18" charset="0"/>
                <a:cs typeface="Arial" charset="0"/>
              </a:rPr>
              <a:t>Cuc</a:t>
            </a:r>
            <a:r>
              <a:rPr lang="ja-JP" altLang="en-US" sz="1400" smtClean="0">
                <a:solidFill>
                  <a:schemeClr val="tx1"/>
                </a:solidFill>
                <a:latin typeface="Garamond" pitchFamily="18" charset="0"/>
                <a:cs typeface="Arial" charset="0"/>
              </a:rPr>
              <a:t>氏は税務分野において</a:t>
            </a:r>
            <a:r>
              <a:rPr lang="en-US" altLang="ja-JP" sz="1400" dirty="0" smtClean="0">
                <a:solidFill>
                  <a:schemeClr val="tx1"/>
                </a:solidFill>
                <a:latin typeface="Garamond" pitchFamily="18" charset="0"/>
                <a:cs typeface="Arial" charset="0"/>
              </a:rPr>
              <a:t>35</a:t>
            </a:r>
            <a:r>
              <a:rPr lang="ja-JP" altLang="en-US" sz="1400" smtClean="0">
                <a:solidFill>
                  <a:schemeClr val="tx1"/>
                </a:solidFill>
                <a:latin typeface="Garamond" pitchFamily="18" charset="0"/>
                <a:cs typeface="Arial" charset="0"/>
              </a:rPr>
              <a:t>年の経験を有し、</a:t>
            </a:r>
            <a:r>
              <a:rPr lang="en-US" altLang="ja-JP" sz="1400" dirty="0" smtClean="0">
                <a:solidFill>
                  <a:schemeClr val="tx1"/>
                </a:solidFill>
                <a:latin typeface="Garamond" pitchFamily="18" charset="0"/>
                <a:cs typeface="Arial" charset="0"/>
              </a:rPr>
              <a:t>2008</a:t>
            </a:r>
            <a:r>
              <a:rPr lang="ja-JP" altLang="en-US" sz="1400" smtClean="0">
                <a:solidFill>
                  <a:schemeClr val="tx1"/>
                </a:solidFill>
                <a:latin typeface="Garamond" pitchFamily="18" charset="0"/>
                <a:cs typeface="Arial" charset="0"/>
              </a:rPr>
              <a:t>年よりベトナム税務コンサルタント協会会長に就任しました。財務省租税局副局長時代には、日常生活上の税務管理と税制改革に従事しました。法人税、付加価値税、特別消費税、関税、個人所得税といった多数の税制の課税立法や公的な説明資料作成の際に租税局のチームを統率しました。また、他国間との二国間租税条約の交渉を担当しました。一部税の行政手続（納税・税務管理機能）について先駆的に取り組みました。現在は定期的に国営テレビの番組に出演し、税務問題や税制改革の推進について発言しています。</a:t>
            </a:r>
            <a:endParaRPr lang="en-US" altLang="ja-JP" sz="1400" dirty="0" smtClean="0">
              <a:solidFill>
                <a:schemeClr val="tx1"/>
              </a:solidFill>
              <a:latin typeface="Garamond" pitchFamily="18" charset="0"/>
              <a:cs typeface="Arial" charset="0"/>
            </a:endParaRPr>
          </a:p>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ja-JP" altLang="en-US" sz="1400" smtClean="0">
              <a:solidFill>
                <a:schemeClr val="tx1"/>
              </a:solidFill>
              <a:latin typeface="Garamond" pitchFamily="18" charset="0"/>
              <a:cs typeface="Arial" charset="0"/>
            </a:endParaRPr>
          </a:p>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ja-JP" sz="1400" dirty="0" err="1" smtClean="0">
                <a:solidFill>
                  <a:schemeClr val="tx1"/>
                </a:solidFill>
                <a:latin typeface="Garamond" pitchFamily="18" charset="0"/>
                <a:cs typeface="Arial" charset="0"/>
              </a:rPr>
              <a:t>Cuc</a:t>
            </a:r>
            <a:r>
              <a:rPr lang="ja-JP" altLang="en-US" sz="1400" smtClean="0">
                <a:solidFill>
                  <a:schemeClr val="tx1"/>
                </a:solidFill>
                <a:latin typeface="Garamond" pitchFamily="18" charset="0"/>
                <a:cs typeface="Arial" charset="0"/>
              </a:rPr>
              <a:t>氏はハノイ公共行政研究所及びハノイ国立政治機関より高位な証書を授与されています。金融と会計の学士号を有し、国際税務を担うリーダーを対象とした高度で専門的なトレーニングコースに参加しています。これまでにアメリカ・ワシントンで開かれた世界銀行主催の移行経済に対する付加価値税の課税についてのセミナー、オーストリア・ウィーンで国際通貨基金が開催した移行経済に対する税務行政に関するセミナーの他、税務管理に関する国際トレーニングセミナーに参加してきました。</a:t>
            </a:r>
          </a:p>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dirty="0" smtClean="0">
              <a:solidFill>
                <a:schemeClr val="tx1"/>
              </a:solidFill>
              <a:latin typeface="Garamond" pitchFamily="18" charset="0"/>
              <a:cs typeface="Arial" charset="0"/>
            </a:endParaRPr>
          </a:p>
          <a:p>
            <a:pPr algn="just" eaLnBrk="1" fontAlgn="base" hangingPunct="1">
              <a:spcBef>
                <a:spcPct val="0"/>
              </a:spcBef>
              <a:spcAft>
                <a:spcPct val="0"/>
              </a:spcAft>
            </a:pPr>
            <a:endParaRPr lang="en-GB" altLang="en-US" sz="1200" dirty="0">
              <a:solidFill>
                <a:schemeClr val="tx1"/>
              </a:solidFill>
              <a:latin typeface="Garamond" pitchFamily="18" charset="0"/>
              <a:ea typeface="Microsoft YaHei" pitchFamily="32" charset="-122"/>
              <a:cs typeface="Arial" pitchFamily="34" charset="0"/>
            </a:endParaRPr>
          </a:p>
        </p:txBody>
      </p:sp>
      <p:sp>
        <p:nvSpPr>
          <p:cNvPr id="8" name="Rectangle 6"/>
          <p:cNvSpPr>
            <a:spLocks noChangeArrowheads="1"/>
          </p:cNvSpPr>
          <p:nvPr/>
        </p:nvSpPr>
        <p:spPr bwMode="auto">
          <a:xfrm>
            <a:off x="304800" y="3810000"/>
            <a:ext cx="1981200" cy="118494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en-US" sz="1100" b="1" dirty="0" smtClean="0">
                <a:solidFill>
                  <a:srgbClr val="000000"/>
                </a:solidFill>
                <a:latin typeface="Garamond" pitchFamily="18" charset="0"/>
                <a:ea typeface="Microsoft YaHei" pitchFamily="32" charset="-122"/>
                <a:cs typeface="Arial" pitchFamily="34" charset="0"/>
              </a:rPr>
              <a:t>Nguyen Thi Cuc </a:t>
            </a: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en-US" sz="1100" b="1" dirty="0" smtClean="0">
                <a:solidFill>
                  <a:srgbClr val="000000"/>
                </a:solidFill>
                <a:latin typeface="Garamond" pitchFamily="18" charset="0"/>
                <a:ea typeface="Microsoft YaHei" pitchFamily="32" charset="-122"/>
                <a:cs typeface="Arial" pitchFamily="34" charset="0"/>
              </a:rPr>
              <a:t>Chủ tịch Hội tư vấn Thuế VN </a:t>
            </a: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US" sz="1100" b="1" smtClean="0">
                <a:solidFill>
                  <a:srgbClr val="000000"/>
                </a:solidFill>
                <a:latin typeface="Garamond" pitchFamily="18" charset="0"/>
                <a:ea typeface="Microsoft YaHei" pitchFamily="32" charset="-122"/>
                <a:cs typeface="Arial" pitchFamily="34" charset="0"/>
              </a:rPr>
              <a:t>ベトナム税務コンサルタント協会会長 </a:t>
            </a: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US" sz="1100" b="1" smtClean="0">
                <a:solidFill>
                  <a:srgbClr val="000000"/>
                </a:solidFill>
                <a:latin typeface="Garamond" pitchFamily="18" charset="0"/>
                <a:ea typeface="Microsoft YaHei" pitchFamily="32" charset="-122"/>
                <a:cs typeface="Arial" pitchFamily="34" charset="0"/>
              </a:rPr>
              <a:t> </a:t>
            </a:r>
            <a:r>
              <a:rPr lang="vi-VN" altLang="en-US" sz="1100" b="1" dirty="0" smtClean="0">
                <a:solidFill>
                  <a:srgbClr val="000000"/>
                </a:solidFill>
                <a:latin typeface="Garamond" pitchFamily="18" charset="0"/>
                <a:ea typeface="Microsoft YaHei" pitchFamily="32" charset="-122"/>
                <a:cs typeface="Arial" pitchFamily="34" charset="0"/>
              </a:rPr>
              <a:t>Tel:  +(84-4) 3972.6442 </a:t>
            </a: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en-US" sz="1100" b="1" dirty="0" smtClean="0">
                <a:solidFill>
                  <a:srgbClr val="000000"/>
                </a:solidFill>
                <a:latin typeface="Garamond" pitchFamily="18" charset="0"/>
                <a:ea typeface="Microsoft YaHei" pitchFamily="32" charset="-122"/>
                <a:cs typeface="Arial" pitchFamily="34" charset="0"/>
              </a:rPr>
              <a:t>Email: ntcuc@gdt.gov.vn </a:t>
            </a: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1100" b="1" dirty="0">
              <a:solidFill>
                <a:srgbClr val="000000"/>
              </a:solidFill>
              <a:latin typeface="Garamond" pitchFamily="18" charset="0"/>
              <a:ea typeface="Microsoft YaHei" pitchFamily="32" charset="-122"/>
              <a:cs typeface="Arial" pitchFamily="34" charset="0"/>
            </a:endParaRPr>
          </a:p>
        </p:txBody>
      </p:sp>
    </p:spTree>
    <p:extLst>
      <p:ext uri="{BB962C8B-B14F-4D97-AF65-F5344CB8AC3E}">
        <p14:creationId xmlns:p14="http://schemas.microsoft.com/office/powerpoint/2010/main" xmlns="" val="609101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ja-JP" altLang="en-US" dirty="0" smtClean="0">
                <a:latin typeface="Garamond" panose="02020404030301010803" pitchFamily="18" charset="0"/>
                <a:cs typeface="Garamond" panose="02020404030301010803" pitchFamily="18" charset="0"/>
              </a:rPr>
              <a:t>メンバープロフィール</a:t>
            </a:r>
            <a:endParaRPr lang="en-AU" dirty="0">
              <a:latin typeface="Garamond" panose="02020404030301010803" pitchFamily="18" charset="0"/>
              <a:cs typeface="Garamond" panose="02020404030301010803" pitchFamily="18" charset="0"/>
            </a:endParaRPr>
          </a:p>
        </p:txBody>
      </p:sp>
      <p:sp>
        <p:nvSpPr>
          <p:cNvPr id="8" name="Rectangle 6"/>
          <p:cNvSpPr>
            <a:spLocks noChangeArrowheads="1"/>
          </p:cNvSpPr>
          <p:nvPr/>
        </p:nvSpPr>
        <p:spPr bwMode="auto">
          <a:xfrm>
            <a:off x="361742" y="3360718"/>
            <a:ext cx="1731056" cy="13696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US" sz="1100" b="1" dirty="0" smtClean="0">
                <a:solidFill>
                  <a:srgbClr val="4F2D7F"/>
                </a:solidFill>
                <a:latin typeface="Garamond" pitchFamily="18" charset="0"/>
                <a:ea typeface="Microsoft YaHei" pitchFamily="32" charset="-122"/>
                <a:cs typeface="Arial" pitchFamily="34" charset="0"/>
              </a:rPr>
              <a:t>則岡　智裕</a:t>
            </a:r>
            <a:endParaRPr lang="en-US" altLang="en-US" sz="1100" b="1" dirty="0">
              <a:solidFill>
                <a:srgbClr val="4F2D7F"/>
              </a:solidFill>
              <a:latin typeface="Garamond" pitchFamily="18" charset="0"/>
              <a:ea typeface="Microsoft YaHei" pitchFamily="32" charset="-122"/>
              <a:cs typeface="Arial" pitchFamily="34" charset="0"/>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1100" b="1" dirty="0">
              <a:solidFill>
                <a:srgbClr val="4F2D7F"/>
              </a:solidFill>
              <a:latin typeface="Garamond" pitchFamily="18" charset="0"/>
              <a:ea typeface="Microsoft YaHei" pitchFamily="32" charset="-122"/>
              <a:cs typeface="Arial" pitchFamily="34" charset="0"/>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US" sz="1100" dirty="0" smtClean="0">
                <a:solidFill>
                  <a:srgbClr val="000000"/>
                </a:solidFill>
                <a:latin typeface="Garamond" pitchFamily="18" charset="0"/>
                <a:ea typeface="Microsoft YaHei" pitchFamily="32" charset="-122"/>
                <a:cs typeface="Arial" pitchFamily="34" charset="0"/>
              </a:rPr>
              <a:t>ディレクター</a:t>
            </a:r>
            <a:endParaRPr lang="en-AU" altLang="en-US" sz="1100" dirty="0">
              <a:solidFill>
                <a:srgbClr val="000000"/>
              </a:solidFill>
              <a:latin typeface="Garamond" pitchFamily="18" charset="0"/>
              <a:ea typeface="Microsoft YaHei" pitchFamily="32" charset="-122"/>
              <a:cs typeface="Arial" pitchFamily="34" charset="0"/>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US" sz="1100" dirty="0" smtClean="0">
                <a:solidFill>
                  <a:srgbClr val="000000"/>
                </a:solidFill>
                <a:latin typeface="Garamond" pitchFamily="18" charset="0"/>
                <a:ea typeface="Microsoft YaHei" pitchFamily="32" charset="-122"/>
                <a:cs typeface="Arial" pitchFamily="34" charset="0"/>
              </a:rPr>
              <a:t>日系企業担当</a:t>
            </a:r>
            <a:endParaRPr lang="en-AU" altLang="en-US" sz="1100" dirty="0">
              <a:solidFill>
                <a:srgbClr val="000000"/>
              </a:solidFill>
              <a:latin typeface="Garamond" pitchFamily="18" charset="0"/>
              <a:ea typeface="Microsoft YaHei" pitchFamily="32" charset="-122"/>
              <a:cs typeface="Arial" pitchFamily="34" charset="0"/>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1200" b="1" dirty="0">
              <a:solidFill>
                <a:srgbClr val="000000"/>
              </a:solidFill>
              <a:latin typeface="Garamond" pitchFamily="18" charset="0"/>
              <a:ea typeface="Microsoft YaHei" pitchFamily="32" charset="-122"/>
              <a:cs typeface="Arial" pitchFamily="34" charset="0"/>
            </a:endParaRP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dirty="0" smtClean="0">
                <a:solidFill>
                  <a:srgbClr val="000000"/>
                </a:solidFill>
                <a:latin typeface="Garamond" pitchFamily="18" charset="0"/>
                <a:ea typeface="Microsoft YaHei" pitchFamily="32" charset="-122"/>
                <a:cs typeface="Arial" pitchFamily="34" charset="0"/>
              </a:rPr>
              <a:t>Tel:  </a:t>
            </a:r>
            <a:r>
              <a:rPr lang="en-US" altLang="en-US" sz="1100" dirty="0">
                <a:solidFill>
                  <a:srgbClr val="000000"/>
                </a:solidFill>
                <a:latin typeface="Garamond" pitchFamily="18" charset="0"/>
                <a:ea typeface="Microsoft YaHei" pitchFamily="32" charset="-122"/>
                <a:cs typeface="Arial" pitchFamily="34" charset="0"/>
              </a:rPr>
              <a:t>+</a:t>
            </a:r>
            <a:r>
              <a:rPr lang="en-GB" sz="1100" dirty="0">
                <a:solidFill>
                  <a:srgbClr val="000000"/>
                </a:solidFill>
                <a:latin typeface="Garamond" pitchFamily="18" charset="0"/>
                <a:cs typeface="Arial" pitchFamily="34" charset="0"/>
              </a:rPr>
              <a:t>84 8 3910 9205</a:t>
            </a: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dirty="0" smtClean="0">
                <a:solidFill>
                  <a:srgbClr val="000000"/>
                </a:solidFill>
                <a:latin typeface="Garamond" pitchFamily="18" charset="0"/>
                <a:ea typeface="Microsoft YaHei" pitchFamily="32" charset="-122"/>
                <a:cs typeface="Arial" pitchFamily="34" charset="0"/>
              </a:rPr>
              <a:t>Fax: </a:t>
            </a:r>
            <a:r>
              <a:rPr lang="en-US" altLang="en-US" sz="1100" dirty="0">
                <a:solidFill>
                  <a:srgbClr val="000000"/>
                </a:solidFill>
                <a:latin typeface="Garamond" pitchFamily="18" charset="0"/>
                <a:ea typeface="Microsoft YaHei" pitchFamily="32" charset="-122"/>
                <a:cs typeface="Arial" pitchFamily="34" charset="0"/>
              </a:rPr>
              <a:t>+84 8 3914 3748</a:t>
            </a: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100" dirty="0" smtClean="0">
                <a:solidFill>
                  <a:srgbClr val="000000"/>
                </a:solidFill>
                <a:latin typeface="Garamond" pitchFamily="18" charset="0"/>
                <a:ea typeface="Microsoft YaHei" pitchFamily="32" charset="-122"/>
                <a:cs typeface="Arial" pitchFamily="34" charset="0"/>
              </a:rPr>
              <a:t>M:obile </a:t>
            </a:r>
            <a:r>
              <a:rPr lang="en-US" altLang="en-US" sz="1100" dirty="0">
                <a:solidFill>
                  <a:srgbClr val="000000"/>
                </a:solidFill>
                <a:latin typeface="Garamond" pitchFamily="18" charset="0"/>
                <a:ea typeface="Microsoft YaHei" pitchFamily="32" charset="-122"/>
                <a:cs typeface="Arial" pitchFamily="34" charset="0"/>
              </a:rPr>
              <a:t>+84 </a:t>
            </a:r>
            <a:r>
              <a:rPr lang="en-US" altLang="en-US" sz="1100" dirty="0">
                <a:solidFill>
                  <a:srgbClr val="000000"/>
                </a:solidFill>
                <a:latin typeface="Garamond" pitchFamily="18" charset="0"/>
                <a:cs typeface="Arial" pitchFamily="34" charset="0"/>
              </a:rPr>
              <a:t>90 6677 615</a:t>
            </a:r>
            <a:endParaRPr lang="en-US" altLang="en-US" sz="1100" b="1" dirty="0">
              <a:solidFill>
                <a:srgbClr val="000000"/>
              </a:solidFill>
              <a:latin typeface="Garamond" pitchFamily="18" charset="0"/>
              <a:ea typeface="Microsoft YaHei" pitchFamily="32" charset="-122"/>
              <a:cs typeface="Arial" pitchFamily="34" charset="0"/>
            </a:endParaRPr>
          </a:p>
        </p:txBody>
      </p:sp>
      <p:sp>
        <p:nvSpPr>
          <p:cNvPr id="9" name="Text Box 7"/>
          <p:cNvSpPr txBox="1">
            <a:spLocks noChangeArrowheads="1"/>
          </p:cNvSpPr>
          <p:nvPr/>
        </p:nvSpPr>
        <p:spPr bwMode="auto">
          <a:xfrm>
            <a:off x="2192215" y="1449211"/>
            <a:ext cx="5726723" cy="33723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1pPr>
            <a:lvl2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2pPr>
            <a:lvl3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3pPr>
            <a:lvl4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4pPr>
            <a:lvl5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5pPr>
            <a:lvl6pPr marL="25146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6pPr>
            <a:lvl7pPr marL="29718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7pPr>
            <a:lvl8pPr marL="34290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8pPr>
            <a:lvl9pPr marL="38862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9pPr>
          </a:lstStyle>
          <a:p>
            <a:pPr algn="just" fontAlgn="base">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dirty="0" smtClean="0">
              <a:solidFill>
                <a:schemeClr val="tx1"/>
              </a:solidFill>
              <a:latin typeface="Garamond" pitchFamily="18" charset="0"/>
              <a:cs typeface="Arial" pitchFamily="34" charset="0"/>
            </a:endParaRPr>
          </a:p>
          <a:p>
            <a:r>
              <a:rPr lang="en-US" altLang="ja-JP" sz="1200" dirty="0" smtClean="0">
                <a:solidFill>
                  <a:schemeClr val="tx1"/>
                </a:solidFill>
                <a:latin typeface="Microsoft YaHei" pitchFamily="34" charset="-122"/>
                <a:ea typeface="Microsoft YaHei" pitchFamily="34" charset="-122"/>
              </a:rPr>
              <a:t>2009</a:t>
            </a:r>
            <a:r>
              <a:rPr lang="ja-JP" altLang="ja-JP" sz="1200" dirty="0" smtClean="0">
                <a:solidFill>
                  <a:schemeClr val="tx1"/>
                </a:solidFill>
                <a:latin typeface="Microsoft YaHei" pitchFamily="34" charset="-122"/>
                <a:ea typeface="Microsoft YaHei" pitchFamily="34" charset="-122"/>
              </a:rPr>
              <a:t>年より太陽監査法人入所。以降、製造業、</a:t>
            </a:r>
            <a:r>
              <a:rPr lang="en-US" altLang="ja-JP" sz="1200" dirty="0" smtClean="0">
                <a:solidFill>
                  <a:schemeClr val="tx1"/>
                </a:solidFill>
                <a:latin typeface="Microsoft YaHei" pitchFamily="34" charset="-122"/>
                <a:ea typeface="Microsoft YaHei" pitchFamily="34" charset="-122"/>
              </a:rPr>
              <a:t>IT</a:t>
            </a:r>
            <a:r>
              <a:rPr lang="ja-JP" altLang="ja-JP" sz="1200" dirty="0" err="1" smtClean="0">
                <a:solidFill>
                  <a:schemeClr val="tx1"/>
                </a:solidFill>
                <a:latin typeface="Microsoft YaHei" pitchFamily="34" charset="-122"/>
                <a:ea typeface="Microsoft YaHei" pitchFamily="34" charset="-122"/>
              </a:rPr>
              <a:t>、</a:t>
            </a:r>
            <a:r>
              <a:rPr lang="ja-JP" altLang="ja-JP" sz="1200" dirty="0" smtClean="0">
                <a:solidFill>
                  <a:schemeClr val="tx1"/>
                </a:solidFill>
                <a:latin typeface="Microsoft YaHei" pitchFamily="34" charset="-122"/>
                <a:ea typeface="Microsoft YaHei" pitchFamily="34" charset="-122"/>
              </a:rPr>
              <a:t>建設業等のセクターで法定監査に従事。</a:t>
            </a:r>
            <a:endParaRPr lang="en-US" altLang="ja-JP" sz="1200" dirty="0" smtClean="0">
              <a:solidFill>
                <a:schemeClr val="tx1"/>
              </a:solidFill>
              <a:latin typeface="Microsoft YaHei" pitchFamily="34" charset="-122"/>
              <a:ea typeface="Microsoft YaHei" pitchFamily="34" charset="-122"/>
            </a:endParaRPr>
          </a:p>
          <a:p>
            <a:endParaRPr lang="en-US" altLang="ja-JP" sz="1200" dirty="0" smtClean="0">
              <a:solidFill>
                <a:schemeClr val="tx1"/>
              </a:solidFill>
              <a:latin typeface="Microsoft YaHei" pitchFamily="34" charset="-122"/>
              <a:ea typeface="Microsoft YaHei" pitchFamily="34" charset="-122"/>
            </a:endParaRPr>
          </a:p>
          <a:p>
            <a:r>
              <a:rPr lang="ja-JP" altLang="ja-JP" sz="1200" dirty="0" smtClean="0">
                <a:solidFill>
                  <a:schemeClr val="tx1"/>
                </a:solidFill>
                <a:latin typeface="Microsoft YaHei" pitchFamily="34" charset="-122"/>
                <a:ea typeface="Microsoft YaHei" pitchFamily="34" charset="-122"/>
              </a:rPr>
              <a:t>また、株式価値算定、財務ディーデリジェンス、撤退支援コンサルティング等の各種トランザクションアドバイザリー業務にも従事。</a:t>
            </a:r>
          </a:p>
          <a:p>
            <a:endParaRPr lang="en-US" altLang="ja-JP" sz="1200" dirty="0" smtClean="0">
              <a:solidFill>
                <a:schemeClr val="tx1"/>
              </a:solidFill>
              <a:latin typeface="Microsoft YaHei" pitchFamily="34" charset="-122"/>
              <a:ea typeface="Microsoft YaHei" pitchFamily="34" charset="-122"/>
            </a:endParaRPr>
          </a:p>
          <a:p>
            <a:r>
              <a:rPr lang="en-US" altLang="ja-JP" sz="1200" dirty="0" smtClean="0">
                <a:solidFill>
                  <a:schemeClr val="tx1"/>
                </a:solidFill>
                <a:latin typeface="Microsoft YaHei" pitchFamily="34" charset="-122"/>
                <a:ea typeface="Microsoft YaHei" pitchFamily="34" charset="-122"/>
              </a:rPr>
              <a:t>2014</a:t>
            </a:r>
            <a:r>
              <a:rPr lang="ja-JP" altLang="ja-JP" sz="1200" dirty="0" smtClean="0">
                <a:solidFill>
                  <a:schemeClr val="tx1"/>
                </a:solidFill>
                <a:latin typeface="Microsoft YaHei" pitchFamily="34" charset="-122"/>
                <a:ea typeface="Microsoft YaHei" pitchFamily="34" charset="-122"/>
              </a:rPr>
              <a:t>年</a:t>
            </a:r>
            <a:r>
              <a:rPr lang="en-US" altLang="ja-JP" sz="1200" dirty="0" smtClean="0">
                <a:solidFill>
                  <a:schemeClr val="tx1"/>
                </a:solidFill>
                <a:latin typeface="Microsoft YaHei" pitchFamily="34" charset="-122"/>
                <a:ea typeface="Microsoft YaHei" pitchFamily="34" charset="-122"/>
              </a:rPr>
              <a:t>10</a:t>
            </a:r>
            <a:r>
              <a:rPr lang="ja-JP" altLang="ja-JP" sz="1200" dirty="0" smtClean="0">
                <a:solidFill>
                  <a:schemeClr val="tx1"/>
                </a:solidFill>
                <a:latin typeface="Microsoft YaHei" pitchFamily="34" charset="-122"/>
                <a:ea typeface="Microsoft YaHei" pitchFamily="34" charset="-122"/>
              </a:rPr>
              <a:t>月より</a:t>
            </a:r>
            <a:r>
              <a:rPr lang="ja-JP" altLang="en-US" sz="1200" dirty="0" smtClean="0">
                <a:solidFill>
                  <a:schemeClr val="tx1"/>
                </a:solidFill>
                <a:latin typeface="Microsoft YaHei" pitchFamily="34" charset="-122"/>
                <a:ea typeface="Microsoft YaHei" pitchFamily="34" charset="-122"/>
              </a:rPr>
              <a:t>同じ</a:t>
            </a:r>
            <a:r>
              <a:rPr lang="en-US" altLang="ja-JP" sz="1200" dirty="0" smtClean="0">
                <a:solidFill>
                  <a:schemeClr val="tx1"/>
                </a:solidFill>
                <a:latin typeface="Microsoft YaHei" pitchFamily="34" charset="-122"/>
                <a:ea typeface="Microsoft YaHei" pitchFamily="34" charset="-122"/>
              </a:rPr>
              <a:t>GT</a:t>
            </a:r>
            <a:r>
              <a:rPr lang="ja-JP" altLang="ja-JP" sz="1200" dirty="0" smtClean="0">
                <a:solidFill>
                  <a:schemeClr val="tx1"/>
                </a:solidFill>
                <a:latin typeface="Microsoft YaHei" pitchFamily="34" charset="-122"/>
                <a:ea typeface="Microsoft YaHei" pitchFamily="34" charset="-122"/>
              </a:rPr>
              <a:t>メンバーファーム内の</a:t>
            </a:r>
            <a:r>
              <a:rPr lang="en-US" altLang="ja-JP" sz="1200" dirty="0" smtClean="0">
                <a:solidFill>
                  <a:schemeClr val="tx1"/>
                </a:solidFill>
                <a:latin typeface="Microsoft YaHei" pitchFamily="34" charset="-122"/>
                <a:ea typeface="Microsoft YaHei" pitchFamily="34" charset="-122"/>
              </a:rPr>
              <a:t>Grant Thornton (Vietnam)</a:t>
            </a:r>
            <a:r>
              <a:rPr lang="ja-JP" altLang="ja-JP" sz="1200" dirty="0" smtClean="0">
                <a:solidFill>
                  <a:schemeClr val="tx1"/>
                </a:solidFill>
                <a:latin typeface="Microsoft YaHei" pitchFamily="34" charset="-122"/>
                <a:ea typeface="Microsoft YaHei" pitchFamily="34" charset="-122"/>
              </a:rPr>
              <a:t>に派遣、現職。</a:t>
            </a:r>
          </a:p>
          <a:p>
            <a:pPr algn="just" fontAlgn="base">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dirty="0" smtClean="0">
              <a:solidFill>
                <a:schemeClr val="tx1"/>
              </a:solidFill>
              <a:latin typeface="Microsoft YaHei" pitchFamily="34" charset="-122"/>
              <a:ea typeface="Microsoft YaHei" pitchFamily="34" charset="-122"/>
              <a:cs typeface="Arial" pitchFamily="34" charset="0"/>
            </a:endParaRPr>
          </a:p>
          <a:p>
            <a:pPr algn="just" fontAlgn="base">
              <a:lnSpc>
                <a:spcPct val="150000"/>
              </a:lnSpc>
              <a:spcBef>
                <a:spcPts val="6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latin typeface="Microsoft YaHei" pitchFamily="34" charset="-122"/>
                <a:ea typeface="Microsoft YaHei" pitchFamily="34" charset="-122"/>
                <a:cs typeface="Arial" charset="0"/>
              </a:rPr>
              <a:t>Qualifications:</a:t>
            </a:r>
            <a:endParaRPr lang="en-US" sz="1200" dirty="0" smtClean="0">
              <a:solidFill>
                <a:srgbClr val="000000"/>
              </a:solidFill>
              <a:latin typeface="Microsoft YaHei" pitchFamily="34" charset="-122"/>
              <a:ea typeface="Microsoft YaHei" pitchFamily="34" charset="-122"/>
              <a:cs typeface="Arial" charset="0"/>
            </a:endParaRPr>
          </a:p>
          <a:p>
            <a:pPr marL="346075" indent="-346075" fontAlgn="base">
              <a:lnSpc>
                <a:spcPct val="150000"/>
              </a:lnSpc>
              <a:spcBef>
                <a:spcPts val="600"/>
              </a:spcBef>
              <a:spcAft>
                <a:spcPct val="0"/>
              </a:spcAft>
              <a:buFont typeface="Wingdings" charset="2"/>
              <a:buChar char=""/>
              <a:tabLst>
                <a:tab pos="346075"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pPr>
            <a:r>
              <a:rPr lang="ja-JP" altLang="en-US" sz="1200" dirty="0" smtClean="0">
                <a:solidFill>
                  <a:srgbClr val="000000"/>
                </a:solidFill>
                <a:latin typeface="Microsoft YaHei" pitchFamily="34" charset="-122"/>
                <a:ea typeface="Microsoft YaHei" pitchFamily="34" charset="-122"/>
                <a:cs typeface="Arial" pitchFamily="34" charset="0"/>
              </a:rPr>
              <a:t>関西学院大学法学部卒</a:t>
            </a:r>
            <a:endParaRPr lang="en-US" sz="1200" dirty="0" smtClean="0">
              <a:solidFill>
                <a:srgbClr val="000000"/>
              </a:solidFill>
              <a:latin typeface="Microsoft YaHei" pitchFamily="34" charset="-122"/>
              <a:ea typeface="Microsoft YaHei" pitchFamily="34" charset="-122"/>
              <a:cs typeface="Arial" pitchFamily="34" charset="0"/>
            </a:endParaRPr>
          </a:p>
          <a:p>
            <a:pPr marL="346075" indent="-346075" fontAlgn="base">
              <a:lnSpc>
                <a:spcPct val="150000"/>
              </a:lnSpc>
              <a:spcBef>
                <a:spcPts val="600"/>
              </a:spcBef>
              <a:spcAft>
                <a:spcPct val="0"/>
              </a:spcAft>
              <a:buFont typeface="Wingdings" charset="2"/>
              <a:buChar char=""/>
              <a:tabLst>
                <a:tab pos="346075"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pPr>
            <a:r>
              <a:rPr lang="ja-JP" altLang="en-US" sz="1200" dirty="0" smtClean="0">
                <a:solidFill>
                  <a:srgbClr val="000000"/>
                </a:solidFill>
                <a:latin typeface="Microsoft YaHei" pitchFamily="34" charset="-122"/>
                <a:ea typeface="Microsoft YaHei" pitchFamily="34" charset="-122"/>
                <a:cs typeface="Arial" pitchFamily="34" charset="0"/>
              </a:rPr>
              <a:t>公認会計士（日本）</a:t>
            </a:r>
            <a:endParaRPr lang="en-US" sz="1200" dirty="0" smtClean="0">
              <a:solidFill>
                <a:srgbClr val="000000"/>
              </a:solidFill>
              <a:latin typeface="Microsoft YaHei" pitchFamily="34" charset="-122"/>
              <a:ea typeface="Microsoft YaHei" pitchFamily="34" charset="-122"/>
              <a:cs typeface="Arial" pitchFamily="34" charset="0"/>
            </a:endParaRPr>
          </a:p>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b="1" dirty="0" smtClean="0">
              <a:solidFill>
                <a:srgbClr val="002060"/>
              </a:solidFill>
              <a:latin typeface="Garamond" pitchFamily="18" charset="0"/>
              <a:cs typeface="Arial" charset="0"/>
            </a:endParaRPr>
          </a:p>
          <a:p>
            <a:pPr algn="just" eaLnBrk="1" fontAlgn="base" hangingPunct="1">
              <a:spcBef>
                <a:spcPct val="0"/>
              </a:spcBef>
              <a:spcAft>
                <a:spcPct val="0"/>
              </a:spcAft>
            </a:pPr>
            <a:endParaRPr lang="en-GB" altLang="en-US" sz="1200" dirty="0">
              <a:solidFill>
                <a:srgbClr val="000000"/>
              </a:solidFill>
              <a:latin typeface="Garamond" pitchFamily="18" charset="0"/>
              <a:ea typeface="Microsoft YaHei" pitchFamily="32" charset="-122"/>
              <a:cs typeface="Arial" pitchFamily="34" charset="0"/>
            </a:endParaRPr>
          </a:p>
        </p:txBody>
      </p:sp>
      <p:cxnSp>
        <p:nvCxnSpPr>
          <p:cNvPr id="10" name="Straight Connector 9"/>
          <p:cNvCxnSpPr/>
          <p:nvPr/>
        </p:nvCxnSpPr>
        <p:spPr>
          <a:xfrm>
            <a:off x="2180492" y="1447800"/>
            <a:ext cx="0" cy="5105400"/>
          </a:xfrm>
          <a:prstGeom prst="line">
            <a:avLst/>
          </a:prstGeom>
          <a:ln w="28575">
            <a:solidFill>
              <a:srgbClr val="4F2D7F"/>
            </a:solidFill>
          </a:ln>
        </p:spPr>
        <p:style>
          <a:lnRef idx="1">
            <a:schemeClr val="accent1"/>
          </a:lnRef>
          <a:fillRef idx="0">
            <a:schemeClr val="accent1"/>
          </a:fillRef>
          <a:effectRef idx="0">
            <a:schemeClr val="accent1"/>
          </a:effectRef>
          <a:fontRef idx="minor">
            <a:schemeClr val="tx1"/>
          </a:fontRef>
        </p:style>
      </p:cxnSp>
      <p:pic>
        <p:nvPicPr>
          <p:cNvPr id="1028" name="図 1" descr="image002"/>
          <p:cNvPicPr>
            <a:picLocks noChangeAspect="1" noChangeArrowheads="1"/>
          </p:cNvPicPr>
          <p:nvPr/>
        </p:nvPicPr>
        <p:blipFill>
          <a:blip r:embed="rId2" cstate="print"/>
          <a:srcRect/>
          <a:stretch>
            <a:fillRect/>
          </a:stretch>
        </p:blipFill>
        <p:spPr bwMode="auto">
          <a:xfrm>
            <a:off x="323528" y="1988840"/>
            <a:ext cx="1177331" cy="1080120"/>
          </a:xfrm>
          <a:prstGeom prst="rect">
            <a:avLst/>
          </a:prstGeom>
          <a:noFill/>
          <a:ln w="9525">
            <a:noFill/>
            <a:miter lim="800000"/>
            <a:headEnd/>
            <a:tailEnd/>
          </a:ln>
        </p:spPr>
      </p:pic>
    </p:spTree>
    <p:extLst>
      <p:ext uri="{BB962C8B-B14F-4D97-AF65-F5344CB8AC3E}">
        <p14:creationId xmlns:p14="http://schemas.microsoft.com/office/powerpoint/2010/main" xmlns="" val="198734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ja-JP" b="1" dirty="0" err="1" smtClean="0">
                <a:solidFill>
                  <a:schemeClr val="tx1">
                    <a:lumMod val="75000"/>
                  </a:schemeClr>
                </a:solidFill>
                <a:ea typeface="ＭＳ Ｐゴシック" pitchFamily="34" charset="-128"/>
              </a:rPr>
              <a:t>Takahisa</a:t>
            </a:r>
            <a:r>
              <a:rPr lang="en-US" altLang="ja-JP" b="1" dirty="0" smtClean="0">
                <a:solidFill>
                  <a:schemeClr val="tx1">
                    <a:lumMod val="75000"/>
                  </a:schemeClr>
                </a:solidFill>
                <a:ea typeface="ＭＳ Ｐゴシック" pitchFamily="34" charset="-128"/>
              </a:rPr>
              <a:t> </a:t>
            </a:r>
            <a:r>
              <a:rPr lang="en-US" altLang="ja-JP" b="1" dirty="0" err="1" smtClean="0">
                <a:solidFill>
                  <a:schemeClr val="tx1">
                    <a:lumMod val="75000"/>
                  </a:schemeClr>
                </a:solidFill>
                <a:ea typeface="ＭＳ Ｐゴシック" pitchFamily="34" charset="-128"/>
              </a:rPr>
              <a:t>Onose</a:t>
            </a:r>
            <a:r>
              <a:rPr lang="en-US" altLang="ja-JP" b="1" dirty="0" smtClean="0">
                <a:solidFill>
                  <a:schemeClr val="tx1">
                    <a:lumMod val="75000"/>
                  </a:schemeClr>
                </a:solidFill>
                <a:ea typeface="ＭＳ Ｐゴシック" pitchFamily="34" charset="-128"/>
              </a:rPr>
              <a:t/>
            </a:r>
            <a:br>
              <a:rPr lang="en-US" altLang="ja-JP" b="1" dirty="0" smtClean="0">
                <a:solidFill>
                  <a:schemeClr val="tx1">
                    <a:lumMod val="75000"/>
                  </a:schemeClr>
                </a:solidFill>
                <a:ea typeface="ＭＳ Ｐゴシック" pitchFamily="34" charset="-128"/>
              </a:rPr>
            </a:br>
            <a:r>
              <a:rPr lang="en-US" altLang="en-US" dirty="0" smtClean="0"/>
              <a:t/>
            </a:r>
            <a:br>
              <a:rPr lang="en-US" altLang="en-US" dirty="0" smtClean="0"/>
            </a:br>
            <a:endParaRPr lang="en-AU" dirty="0">
              <a:latin typeface="Garamond" panose="02020404030301010803" pitchFamily="18" charset="0"/>
              <a:cs typeface="Garamond" panose="02020404030301010803" pitchFamily="18" charset="0"/>
            </a:endParaRPr>
          </a:p>
        </p:txBody>
      </p:sp>
      <p:sp>
        <p:nvSpPr>
          <p:cNvPr id="8" name="Rectangle 6"/>
          <p:cNvSpPr>
            <a:spLocks noChangeArrowheads="1"/>
          </p:cNvSpPr>
          <p:nvPr/>
        </p:nvSpPr>
        <p:spPr bwMode="auto">
          <a:xfrm>
            <a:off x="228600" y="3810000"/>
            <a:ext cx="2133600" cy="15234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r>
              <a:rPr lang="ja-JP" altLang="en-US" sz="1100" smtClean="0">
                <a:solidFill>
                  <a:schemeClr val="tx1">
                    <a:lumMod val="75000"/>
                  </a:schemeClr>
                </a:solidFill>
                <a:ea typeface="ＭＳ Ｐゴシック" pitchFamily="34" charset="-128"/>
              </a:rPr>
              <a:t>日系企業担当インドチャイナ統括</a:t>
            </a:r>
            <a:endParaRPr lang="en-US" altLang="ja-JP" sz="1100" dirty="0" smtClean="0">
              <a:solidFill>
                <a:schemeClr val="tx1">
                  <a:lumMod val="75000"/>
                </a:schemeClr>
              </a:solidFill>
              <a:ea typeface="ＭＳ Ｐゴシック" pitchFamily="34" charset="-128"/>
            </a:endParaRPr>
          </a:p>
          <a:p>
            <a:r>
              <a:rPr lang="ja-JP" altLang="en-US" sz="1100" smtClean="0">
                <a:solidFill>
                  <a:schemeClr val="tx1">
                    <a:lumMod val="75000"/>
                  </a:schemeClr>
                </a:solidFill>
                <a:ea typeface="ＭＳ Ｐゴシック" pitchFamily="34" charset="-128"/>
              </a:rPr>
              <a:t>ダイレクター</a:t>
            </a:r>
            <a:endParaRPr lang="en-US" altLang="ja-JP" sz="1100" dirty="0" smtClean="0">
              <a:solidFill>
                <a:schemeClr val="tx1">
                  <a:lumMod val="75000"/>
                </a:schemeClr>
              </a:solidFill>
              <a:ea typeface="ＭＳ Ｐゴシック" pitchFamily="34" charset="-128"/>
            </a:endParaRPr>
          </a:p>
          <a:p>
            <a:r>
              <a:rPr lang="ja-JP" altLang="en-US" sz="1100" smtClean="0">
                <a:solidFill>
                  <a:schemeClr val="tx1">
                    <a:lumMod val="75000"/>
                  </a:schemeClr>
                </a:solidFill>
                <a:ea typeface="ＭＳ Ｐゴシック" pitchFamily="34" charset="-128"/>
              </a:rPr>
              <a:t>公認会計士（日本）</a:t>
            </a:r>
            <a:endParaRPr lang="en-US" altLang="ja-JP" sz="1100" dirty="0" smtClean="0">
              <a:solidFill>
                <a:schemeClr val="tx1">
                  <a:lumMod val="75000"/>
                </a:schemeClr>
              </a:solidFill>
              <a:ea typeface="ＭＳ Ｐゴシック" pitchFamily="34" charset="-128"/>
            </a:endParaRPr>
          </a:p>
          <a:p>
            <a:r>
              <a:rPr lang="en-US" altLang="ja-JP" sz="1100" b="1" dirty="0" err="1" smtClean="0">
                <a:solidFill>
                  <a:schemeClr val="tx1">
                    <a:lumMod val="75000"/>
                  </a:schemeClr>
                </a:solidFill>
                <a:ea typeface="ＭＳ Ｐゴシック" pitchFamily="34" charset="-128"/>
              </a:rPr>
              <a:t>Takahisa</a:t>
            </a:r>
            <a:r>
              <a:rPr lang="en-US" altLang="ja-JP" sz="1100" b="1" dirty="0" smtClean="0">
                <a:solidFill>
                  <a:schemeClr val="tx1">
                    <a:lumMod val="75000"/>
                  </a:schemeClr>
                </a:solidFill>
                <a:ea typeface="ＭＳ Ｐゴシック" pitchFamily="34" charset="-128"/>
              </a:rPr>
              <a:t> </a:t>
            </a:r>
            <a:r>
              <a:rPr lang="en-US" altLang="ja-JP" sz="1100" b="1" dirty="0" err="1" smtClean="0">
                <a:solidFill>
                  <a:schemeClr val="tx1">
                    <a:lumMod val="75000"/>
                  </a:schemeClr>
                </a:solidFill>
                <a:ea typeface="ＭＳ Ｐゴシック" pitchFamily="34" charset="-128"/>
              </a:rPr>
              <a:t>Onose</a:t>
            </a:r>
            <a:endParaRPr lang="en-US" altLang="ja-JP" sz="1100" b="1" dirty="0" smtClean="0">
              <a:solidFill>
                <a:schemeClr val="tx1">
                  <a:lumMod val="75000"/>
                </a:schemeClr>
              </a:solidFill>
              <a:ea typeface="ＭＳ Ｐゴシック" pitchFamily="34" charset="-128"/>
            </a:endParaRPr>
          </a:p>
          <a:p>
            <a:r>
              <a:rPr lang="ja-JP" altLang="en-US" sz="1100" smtClean="0">
                <a:solidFill>
                  <a:schemeClr val="tx1">
                    <a:lumMod val="75000"/>
                  </a:schemeClr>
                </a:solidFill>
                <a:ea typeface="ＭＳ Ｐゴシック" pitchFamily="34" charset="-128"/>
              </a:rPr>
              <a:t>小野瀬　貴久</a:t>
            </a:r>
            <a:endParaRPr lang="en-US" altLang="ja-JP" sz="1100" dirty="0" smtClean="0">
              <a:solidFill>
                <a:schemeClr val="tx1">
                  <a:lumMod val="75000"/>
                </a:schemeClr>
              </a:solidFill>
              <a:ea typeface="ＭＳ Ｐゴシック" pitchFamily="34" charset="-128"/>
            </a:endParaRPr>
          </a:p>
          <a:p>
            <a:r>
              <a:rPr lang="en-US" altLang="ja-JP" sz="1100" dirty="0" smtClean="0">
                <a:solidFill>
                  <a:schemeClr val="tx1">
                    <a:lumMod val="75000"/>
                  </a:schemeClr>
                </a:solidFill>
                <a:ea typeface="ＭＳ Ｐゴシック" pitchFamily="34" charset="-128"/>
                <a:hlinkClick r:id="rId2"/>
              </a:rPr>
              <a:t>takahisa.onose@vn.ey.com</a:t>
            </a:r>
            <a:endParaRPr lang="en-US" altLang="ja-JP" sz="1100" dirty="0" smtClean="0">
              <a:solidFill>
                <a:schemeClr val="tx1">
                  <a:lumMod val="75000"/>
                </a:schemeClr>
              </a:solidFill>
              <a:ea typeface="ＭＳ Ｐゴシック" pitchFamily="34" charset="-128"/>
            </a:endParaRPr>
          </a:p>
          <a:p>
            <a:pPr defTabSz="995363">
              <a:tabLst>
                <a:tab pos="442913" algn="l"/>
              </a:tabLst>
            </a:pPr>
            <a:r>
              <a:rPr lang="it-IT" sz="1100" dirty="0" smtClean="0">
                <a:solidFill>
                  <a:schemeClr val="tx1">
                    <a:lumMod val="75000"/>
                  </a:schemeClr>
                </a:solidFill>
              </a:rPr>
              <a:t>Tel	+84 </a:t>
            </a:r>
            <a:r>
              <a:rPr lang="en-US" sz="1100" dirty="0" smtClean="0">
                <a:solidFill>
                  <a:schemeClr val="tx1">
                    <a:lumMod val="75000"/>
                  </a:schemeClr>
                </a:solidFill>
              </a:rPr>
              <a:t>972 063 888</a:t>
            </a:r>
            <a:endParaRPr lang="it-IT" sz="1100" dirty="0" smtClean="0">
              <a:solidFill>
                <a:schemeClr val="tx1">
                  <a:lumMod val="75000"/>
                </a:schemeClr>
              </a:solidFill>
            </a:endParaRPr>
          </a:p>
          <a:p>
            <a:pPr defTabSz="995363">
              <a:tabLst>
                <a:tab pos="442913" algn="l"/>
              </a:tabLst>
            </a:pPr>
            <a:r>
              <a:rPr lang="it-IT" sz="1100" dirty="0" smtClean="0">
                <a:solidFill>
                  <a:schemeClr val="tx1">
                    <a:lumMod val="75000"/>
                  </a:schemeClr>
                </a:solidFill>
              </a:rPr>
              <a:t>Fax	+84 8 3824 5250</a:t>
            </a: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1100" b="1" dirty="0">
              <a:solidFill>
                <a:srgbClr val="000000"/>
              </a:solidFill>
              <a:latin typeface="Garamond" pitchFamily="18" charset="0"/>
              <a:ea typeface="Microsoft YaHei" pitchFamily="32" charset="-122"/>
              <a:cs typeface="Arial" pitchFamily="34" charset="0"/>
            </a:endParaRPr>
          </a:p>
        </p:txBody>
      </p:sp>
      <p:sp>
        <p:nvSpPr>
          <p:cNvPr id="9" name="Text Box 7"/>
          <p:cNvSpPr txBox="1">
            <a:spLocks noChangeArrowheads="1"/>
          </p:cNvSpPr>
          <p:nvPr/>
        </p:nvSpPr>
        <p:spPr bwMode="auto">
          <a:xfrm>
            <a:off x="2590800" y="1447800"/>
            <a:ext cx="5726723" cy="41220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1pPr>
            <a:lvl2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2pPr>
            <a:lvl3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3pPr>
            <a:lvl4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4pPr>
            <a:lvl5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5pPr>
            <a:lvl6pPr marL="25146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6pPr>
            <a:lvl7pPr marL="29718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7pPr>
            <a:lvl8pPr marL="34290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8pPr>
            <a:lvl9pPr marL="38862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9pPr>
          </a:lstStyle>
          <a:p>
            <a:pPr algn="just" fontAlgn="base">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dirty="0" smtClean="0">
              <a:solidFill>
                <a:schemeClr val="tx1"/>
              </a:solidFill>
              <a:latin typeface="Garamond" pitchFamily="18" charset="0"/>
              <a:cs typeface="Arial" pitchFamily="34" charset="0"/>
            </a:endParaRPr>
          </a:p>
          <a:p>
            <a:pPr marL="225425" lvl="0" indent="-223838" defTabSz="995363" eaLnBrk="1" hangingPunct="1">
              <a:buClr>
                <a:prstClr val="black">
                  <a:lumMod val="50000"/>
                </a:prstClr>
              </a:buClr>
              <a:buSzPct val="90000"/>
              <a:buFont typeface="Arial" charset="0"/>
              <a:buChar char="►"/>
              <a:tabLst/>
            </a:pPr>
            <a:r>
              <a:rPr lang="ja-JP" altLang="en-US" sz="1400" smtClean="0">
                <a:solidFill>
                  <a:prstClr val="black"/>
                </a:solidFill>
                <a:latin typeface="Calibri"/>
                <a:ea typeface="ＭＳ Ｐゴシック" pitchFamily="34" charset="-128"/>
              </a:rPr>
              <a:t>日本の大手監査法人にてにて、監査や株式公開業務に従事</a:t>
            </a:r>
            <a:endParaRPr lang="en-US" altLang="ja-JP" sz="1400" dirty="0" smtClean="0">
              <a:solidFill>
                <a:prstClr val="black"/>
              </a:solidFill>
              <a:latin typeface="Calibri"/>
              <a:ea typeface="ＭＳ Ｐゴシック" pitchFamily="34" charset="-128"/>
            </a:endParaRPr>
          </a:p>
          <a:p>
            <a:pPr marL="225425" lvl="0" indent="-223838" defTabSz="995363" eaLnBrk="1" hangingPunct="1">
              <a:buClr>
                <a:prstClr val="black">
                  <a:lumMod val="50000"/>
                </a:prstClr>
              </a:buClr>
              <a:buSzPct val="90000"/>
              <a:buFont typeface="Arial" charset="0"/>
              <a:buChar char="►"/>
              <a:tabLst/>
            </a:pPr>
            <a:endParaRPr lang="en-US" altLang="ja-JP" sz="1400" dirty="0" smtClean="0">
              <a:solidFill>
                <a:prstClr val="black"/>
              </a:solidFill>
              <a:latin typeface="Calibri"/>
              <a:ea typeface="ＭＳ Ｐゴシック" pitchFamily="34" charset="-128"/>
            </a:endParaRPr>
          </a:p>
          <a:p>
            <a:pPr marL="225425" lvl="0" indent="-223838" defTabSz="995363" eaLnBrk="1" hangingPunct="1">
              <a:buClr>
                <a:prstClr val="black">
                  <a:lumMod val="50000"/>
                </a:prstClr>
              </a:buClr>
              <a:buSzPct val="90000"/>
              <a:buFont typeface="Arial" charset="0"/>
              <a:buChar char="►"/>
              <a:tabLst/>
            </a:pPr>
            <a:r>
              <a:rPr lang="en-US" altLang="ja-JP" sz="1400" dirty="0" smtClean="0">
                <a:solidFill>
                  <a:prstClr val="black"/>
                </a:solidFill>
                <a:latin typeface="Calibri"/>
                <a:ea typeface="ＭＳ Ｐゴシック" pitchFamily="34" charset="-128"/>
              </a:rPr>
              <a:t>2006</a:t>
            </a:r>
            <a:r>
              <a:rPr lang="ja-JP" altLang="en-US" sz="1400" smtClean="0">
                <a:solidFill>
                  <a:prstClr val="black"/>
                </a:solidFill>
                <a:latin typeface="Calibri"/>
                <a:ea typeface="ＭＳ Ｐゴシック" pitchFamily="34" charset="-128"/>
              </a:rPr>
              <a:t>年から</a:t>
            </a:r>
            <a:r>
              <a:rPr lang="en-US" altLang="ja-JP" sz="1400" dirty="0" smtClean="0">
                <a:solidFill>
                  <a:prstClr val="black"/>
                </a:solidFill>
                <a:latin typeface="Calibri"/>
                <a:ea typeface="ＭＳ Ｐゴシック" pitchFamily="34" charset="-128"/>
              </a:rPr>
              <a:t>2010</a:t>
            </a:r>
            <a:r>
              <a:rPr lang="ja-JP" altLang="en-US" sz="1400" smtClean="0">
                <a:solidFill>
                  <a:prstClr val="black"/>
                </a:solidFill>
                <a:latin typeface="Calibri"/>
                <a:ea typeface="ＭＳ Ｐゴシック" pitchFamily="34" charset="-128"/>
              </a:rPr>
              <a:t>年までアーンスト・アンド・ヤング・ジャカルタ事務所に勤務</a:t>
            </a:r>
            <a:endParaRPr lang="en-US" altLang="ja-JP" sz="1400" dirty="0" smtClean="0">
              <a:solidFill>
                <a:prstClr val="black"/>
              </a:solidFill>
              <a:latin typeface="Calibri"/>
              <a:ea typeface="ＭＳ Ｐゴシック" pitchFamily="34" charset="-128"/>
            </a:endParaRPr>
          </a:p>
          <a:p>
            <a:pPr marL="225425" lvl="0" indent="-223838" defTabSz="995363" eaLnBrk="1" hangingPunct="1">
              <a:buClr>
                <a:prstClr val="black">
                  <a:lumMod val="50000"/>
                </a:prstClr>
              </a:buClr>
              <a:buSzPct val="90000"/>
              <a:buFont typeface="Arial" charset="0"/>
              <a:buChar char="►"/>
              <a:tabLst/>
            </a:pPr>
            <a:endParaRPr lang="en-US" altLang="ja-JP" sz="1400" dirty="0" smtClean="0">
              <a:solidFill>
                <a:prstClr val="black"/>
              </a:solidFill>
              <a:latin typeface="Calibri"/>
              <a:ea typeface="ＭＳ Ｐゴシック" pitchFamily="34" charset="-128"/>
            </a:endParaRPr>
          </a:p>
          <a:p>
            <a:pPr marL="225425" lvl="0" indent="-223838" defTabSz="995363" eaLnBrk="1" hangingPunct="1">
              <a:buClr>
                <a:prstClr val="black">
                  <a:lumMod val="50000"/>
                </a:prstClr>
              </a:buClr>
              <a:buSzPct val="90000"/>
              <a:buFont typeface="Arial" charset="0"/>
              <a:buChar char="►"/>
              <a:tabLst/>
            </a:pPr>
            <a:r>
              <a:rPr lang="en-US" altLang="ja-JP" sz="1400" dirty="0" smtClean="0">
                <a:solidFill>
                  <a:prstClr val="black"/>
                </a:solidFill>
                <a:latin typeface="Calibri"/>
                <a:ea typeface="ＭＳ Ｐゴシック" pitchFamily="34" charset="-128"/>
              </a:rPr>
              <a:t>2011</a:t>
            </a:r>
            <a:r>
              <a:rPr lang="ja-JP" altLang="en-US" sz="1400" smtClean="0">
                <a:solidFill>
                  <a:prstClr val="black"/>
                </a:solidFill>
                <a:latin typeface="Calibri"/>
                <a:ea typeface="ＭＳ Ｐゴシック" pitchFamily="34" charset="-128"/>
              </a:rPr>
              <a:t>年よりアーンスト・アンド・ヤング・ホーチミン事務所にて、日本企業に対して、ビジネスアドバイス、コーポレートファイナンス、会計、会社設立、税務、監査、</a:t>
            </a:r>
            <a:r>
              <a:rPr lang="en-US" altLang="ja-JP" sz="1400" dirty="0" smtClean="0">
                <a:solidFill>
                  <a:prstClr val="black"/>
                </a:solidFill>
                <a:latin typeface="Calibri"/>
                <a:ea typeface="ＭＳ Ｐゴシック" pitchFamily="34" charset="-128"/>
              </a:rPr>
              <a:t>J-SOX</a:t>
            </a:r>
            <a:r>
              <a:rPr lang="ja-JP" altLang="en-US" sz="1400" smtClean="0">
                <a:solidFill>
                  <a:prstClr val="black"/>
                </a:solidFill>
                <a:latin typeface="Calibri"/>
                <a:ea typeface="ＭＳ Ｐゴシック" pitchFamily="34" charset="-128"/>
              </a:rPr>
              <a:t>、国際会計基準導入</a:t>
            </a:r>
            <a:r>
              <a:rPr lang="en-US" altLang="ja-JP" sz="1400" dirty="0" smtClean="0">
                <a:solidFill>
                  <a:prstClr val="black"/>
                </a:solidFill>
                <a:latin typeface="Calibri"/>
                <a:ea typeface="ＭＳ Ｐゴシック" pitchFamily="34" charset="-128"/>
              </a:rPr>
              <a:t>(IFRSs)</a:t>
            </a:r>
            <a:r>
              <a:rPr lang="ja-JP" altLang="en-US" sz="1400" smtClean="0">
                <a:solidFill>
                  <a:prstClr val="black"/>
                </a:solidFill>
                <a:latin typeface="Calibri"/>
                <a:ea typeface="ＭＳ Ｐゴシック" pitchFamily="34" charset="-128"/>
              </a:rPr>
              <a:t>等のホーチミン事務所のサービス全般に渡りコーディネート、またアドバイス業務に従事。</a:t>
            </a:r>
            <a:endParaRPr lang="en-US" altLang="ja-JP" sz="1400" dirty="0" smtClean="0">
              <a:solidFill>
                <a:prstClr val="black"/>
              </a:solidFill>
              <a:latin typeface="Calibri"/>
              <a:ea typeface="ＭＳ Ｐゴシック" pitchFamily="34" charset="-128"/>
            </a:endParaRPr>
          </a:p>
          <a:p>
            <a:pPr marL="225425" lvl="0" indent="-223838" defTabSz="995363" eaLnBrk="1" hangingPunct="1">
              <a:buClr>
                <a:prstClr val="black">
                  <a:lumMod val="50000"/>
                </a:prstClr>
              </a:buClr>
              <a:buSzPct val="90000"/>
              <a:buFont typeface="Arial" charset="0"/>
              <a:buChar char="►"/>
              <a:tabLst/>
            </a:pPr>
            <a:endParaRPr lang="en-US" altLang="ja-JP" sz="1400" dirty="0" smtClean="0">
              <a:solidFill>
                <a:prstClr val="black"/>
              </a:solidFill>
              <a:latin typeface="Calibri"/>
              <a:ea typeface="ＭＳ Ｐゴシック" pitchFamily="34" charset="-128"/>
            </a:endParaRPr>
          </a:p>
          <a:p>
            <a:pPr marL="225425" lvl="0" indent="-223838" defTabSz="995363" eaLnBrk="1" hangingPunct="1">
              <a:buClr>
                <a:prstClr val="black">
                  <a:lumMod val="50000"/>
                </a:prstClr>
              </a:buClr>
              <a:buSzPct val="90000"/>
              <a:buFont typeface="Arial" charset="0"/>
              <a:buChar char="►"/>
              <a:tabLst/>
            </a:pPr>
            <a:r>
              <a:rPr lang="ja-JP" altLang="en-US" sz="1400" smtClean="0">
                <a:solidFill>
                  <a:prstClr val="black"/>
                </a:solidFill>
                <a:latin typeface="Calibri"/>
                <a:ea typeface="ＭＳ Ｐゴシック" pitchFamily="34" charset="-128"/>
              </a:rPr>
              <a:t>アーンスト・アンド・ヤング・・カンボジア事務所の日系企業担当として、カンボジアの日系企業にも同様のサービスを提供。</a:t>
            </a:r>
            <a:endParaRPr lang="en-US" altLang="ja-JP" sz="1400" dirty="0" smtClean="0">
              <a:solidFill>
                <a:prstClr val="black"/>
              </a:solidFill>
              <a:latin typeface="Calibri"/>
              <a:ea typeface="ＭＳ Ｐゴシック" pitchFamily="34" charset="-128"/>
            </a:endParaRPr>
          </a:p>
          <a:p>
            <a:pPr marL="225425" lvl="0" indent="-223838" defTabSz="995363" eaLnBrk="1" hangingPunct="1">
              <a:buClr>
                <a:prstClr val="black">
                  <a:lumMod val="50000"/>
                </a:prstClr>
              </a:buClr>
              <a:buSzPct val="90000"/>
              <a:tabLst/>
            </a:pPr>
            <a:endParaRPr lang="en-US" altLang="ja-JP" sz="1400" dirty="0" smtClean="0">
              <a:solidFill>
                <a:prstClr val="black"/>
              </a:solidFill>
              <a:latin typeface="Calibri"/>
              <a:ea typeface="ＭＳ Ｐゴシック" pitchFamily="34" charset="-128"/>
            </a:endParaRPr>
          </a:p>
          <a:p>
            <a:pPr marL="225425" lvl="0" indent="-223838" defTabSz="995363" eaLnBrk="1" hangingPunct="1">
              <a:buClr>
                <a:prstClr val="black">
                  <a:lumMod val="50000"/>
                </a:prstClr>
              </a:buClr>
              <a:buSzPct val="90000"/>
              <a:buFont typeface="Arial" charset="0"/>
              <a:buChar char="►"/>
              <a:tabLst/>
            </a:pPr>
            <a:r>
              <a:rPr lang="en-US" altLang="ja-JP" sz="1400" dirty="0" smtClean="0">
                <a:solidFill>
                  <a:prstClr val="black"/>
                </a:solidFill>
                <a:latin typeface="Calibri"/>
                <a:ea typeface="ＭＳ Ｐゴシック" pitchFamily="34" charset="-128"/>
              </a:rPr>
              <a:t>2012</a:t>
            </a:r>
            <a:r>
              <a:rPr lang="ja-JP" altLang="en-US" sz="1400" smtClean="0">
                <a:solidFill>
                  <a:prstClr val="black"/>
                </a:solidFill>
                <a:latin typeface="Calibri"/>
                <a:ea typeface="ＭＳ Ｐゴシック" pitchFamily="34" charset="-128"/>
              </a:rPr>
              <a:t>年</a:t>
            </a:r>
            <a:r>
              <a:rPr lang="en-US" altLang="ja-JP" sz="1400" dirty="0" smtClean="0">
                <a:solidFill>
                  <a:prstClr val="black"/>
                </a:solidFill>
                <a:latin typeface="Calibri"/>
                <a:ea typeface="ＭＳ Ｐゴシック" pitchFamily="34" charset="-128"/>
              </a:rPr>
              <a:t>8</a:t>
            </a:r>
            <a:r>
              <a:rPr lang="ja-JP" altLang="en-US" sz="1400" smtClean="0">
                <a:solidFill>
                  <a:prstClr val="black"/>
                </a:solidFill>
                <a:latin typeface="Calibri"/>
                <a:ea typeface="ＭＳ Ｐゴシック" pitchFamily="34" charset="-128"/>
              </a:rPr>
              <a:t>月よりホーチミン、ハノイ、カンボジア、ラオスを含む、日系企業担当インドチャイナ統括ダイレクターに就任</a:t>
            </a:r>
            <a:endParaRPr lang="en-US" altLang="ja-JP" sz="1400" dirty="0" smtClean="0">
              <a:solidFill>
                <a:prstClr val="black"/>
              </a:solidFill>
              <a:latin typeface="Calibri"/>
              <a:ea typeface="ＭＳ Ｐゴシック" pitchFamily="34" charset="-128"/>
            </a:endParaRPr>
          </a:p>
          <a:p>
            <a:pPr marL="182563" lvl="1" indent="-4763" defTabSz="173038">
              <a:lnSpc>
                <a:spcPct val="106000"/>
              </a:lnSpc>
              <a:spcAft>
                <a:spcPct val="25000"/>
              </a:spcAft>
              <a:buClr>
                <a:srgbClr val="002060"/>
              </a:buClr>
              <a:buFontTx/>
              <a:buChar char="•"/>
              <a:tabLst>
                <a:tab pos="174625" algn="l"/>
              </a:tabLst>
            </a:pPr>
            <a:endParaRPr lang="en-US" altLang="ja-JP" sz="1200" dirty="0" smtClean="0">
              <a:solidFill>
                <a:schemeClr val="tx1"/>
              </a:solidFill>
              <a:ea typeface="MS PGothic" pitchFamily="34" charset="-128"/>
            </a:endParaRPr>
          </a:p>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b="1" dirty="0" smtClean="0">
              <a:solidFill>
                <a:schemeClr val="tx1"/>
              </a:solidFill>
              <a:latin typeface="Garamond" pitchFamily="18" charset="0"/>
              <a:cs typeface="Arial" charset="0"/>
            </a:endParaRPr>
          </a:p>
          <a:p>
            <a:pPr algn="just" eaLnBrk="1" fontAlgn="base" hangingPunct="1">
              <a:spcBef>
                <a:spcPct val="0"/>
              </a:spcBef>
              <a:spcAft>
                <a:spcPct val="0"/>
              </a:spcAft>
            </a:pPr>
            <a:endParaRPr lang="en-GB" altLang="en-US" sz="1200" dirty="0">
              <a:solidFill>
                <a:schemeClr val="tx1"/>
              </a:solidFill>
              <a:latin typeface="Garamond" pitchFamily="18" charset="0"/>
              <a:ea typeface="Microsoft YaHei" pitchFamily="32" charset="-122"/>
              <a:cs typeface="Arial" pitchFamily="34" charset="0"/>
            </a:endParaRPr>
          </a:p>
        </p:txBody>
      </p:sp>
      <p:cxnSp>
        <p:nvCxnSpPr>
          <p:cNvPr id="10" name="Straight Connector 9"/>
          <p:cNvCxnSpPr/>
          <p:nvPr/>
        </p:nvCxnSpPr>
        <p:spPr>
          <a:xfrm>
            <a:off x="2438400" y="1447800"/>
            <a:ext cx="0" cy="5105400"/>
          </a:xfrm>
          <a:prstGeom prst="line">
            <a:avLst/>
          </a:prstGeom>
          <a:ln w="28575">
            <a:solidFill>
              <a:srgbClr val="4F2D7F"/>
            </a:solidFill>
          </a:ln>
        </p:spPr>
        <p:style>
          <a:lnRef idx="1">
            <a:schemeClr val="accent1"/>
          </a:lnRef>
          <a:fillRef idx="0">
            <a:schemeClr val="accent1"/>
          </a:fillRef>
          <a:effectRef idx="0">
            <a:schemeClr val="accent1"/>
          </a:effectRef>
          <a:fontRef idx="minor">
            <a:schemeClr val="tx1"/>
          </a:fontRef>
        </p:style>
      </p:cxnSp>
      <p:pic>
        <p:nvPicPr>
          <p:cNvPr id="11" name="Picture 2" descr="C:\Documents and Settings\huyen.anh.nguyen\Desktop\Takahisa Onose_JBS.jpg"/>
          <p:cNvPicPr>
            <a:picLocks noChangeAspect="1" noChangeArrowheads="1"/>
          </p:cNvPicPr>
          <p:nvPr/>
        </p:nvPicPr>
        <p:blipFill>
          <a:blip r:embed="rId3" cstate="print"/>
          <a:srcRect/>
          <a:stretch>
            <a:fillRect/>
          </a:stretch>
        </p:blipFill>
        <p:spPr bwMode="auto">
          <a:xfrm>
            <a:off x="457200" y="1676400"/>
            <a:ext cx="1513417" cy="1981200"/>
          </a:xfrm>
          <a:prstGeom prst="rect">
            <a:avLst/>
          </a:prstGeom>
          <a:noFill/>
        </p:spPr>
      </p:pic>
    </p:spTree>
    <p:extLst>
      <p:ext uri="{BB962C8B-B14F-4D97-AF65-F5344CB8AC3E}">
        <p14:creationId xmlns:p14="http://schemas.microsoft.com/office/powerpoint/2010/main" xmlns="" val="212190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ja-JP" altLang="en-US" smtClean="0">
                <a:latin typeface="MS Gothic" pitchFamily="49" charset="-128"/>
                <a:ea typeface="MS Gothic" pitchFamily="49" charset="-128"/>
              </a:rPr>
              <a:t>高石　元</a:t>
            </a:r>
            <a:r>
              <a:rPr lang="en-US" altLang="en-US" dirty="0" smtClean="0"/>
              <a:t/>
            </a:r>
            <a:br>
              <a:rPr lang="en-US" altLang="en-US" dirty="0" smtClean="0"/>
            </a:br>
            <a:endParaRPr lang="en-AU" dirty="0">
              <a:latin typeface="Garamond" panose="02020404030301010803" pitchFamily="18" charset="0"/>
              <a:cs typeface="Garamond" panose="02020404030301010803" pitchFamily="18" charset="0"/>
            </a:endParaRPr>
          </a:p>
        </p:txBody>
      </p:sp>
      <p:sp>
        <p:nvSpPr>
          <p:cNvPr id="8" name="Rectangle 6"/>
          <p:cNvSpPr>
            <a:spLocks noChangeArrowheads="1"/>
          </p:cNvSpPr>
          <p:nvPr/>
        </p:nvSpPr>
        <p:spPr bwMode="auto">
          <a:xfrm>
            <a:off x="228600" y="4114800"/>
            <a:ext cx="2362200" cy="11147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pPr marL="87313" indent="-87313">
              <a:lnSpc>
                <a:spcPct val="106000"/>
              </a:lnSpc>
              <a:buClr>
                <a:schemeClr val="tx1"/>
              </a:buClr>
              <a:tabLst>
                <a:tab pos="1766888" algn="l"/>
              </a:tabLst>
            </a:pPr>
            <a:r>
              <a:rPr lang="ja-JP" altLang="en-US" sz="1200" smtClean="0">
                <a:solidFill>
                  <a:schemeClr val="tx2"/>
                </a:solidFill>
                <a:ea typeface="MS PGothic" pitchFamily="34" charset="-128"/>
              </a:rPr>
              <a:t>日系企業サービスグループ</a:t>
            </a:r>
            <a:endParaRPr lang="en-US" altLang="ja-JP" sz="1200" dirty="0" smtClean="0">
              <a:solidFill>
                <a:schemeClr val="tx2"/>
              </a:solidFill>
              <a:ea typeface="MS PGothic" pitchFamily="34" charset="-128"/>
            </a:endParaRPr>
          </a:p>
          <a:p>
            <a:pPr marL="87313" indent="-87313">
              <a:lnSpc>
                <a:spcPct val="106000"/>
              </a:lnSpc>
              <a:buClr>
                <a:schemeClr val="tx1"/>
              </a:buClr>
              <a:tabLst>
                <a:tab pos="1766888" algn="l"/>
              </a:tabLst>
            </a:pPr>
            <a:r>
              <a:rPr lang="ja-JP" altLang="en-US" sz="1200" smtClean="0">
                <a:solidFill>
                  <a:schemeClr val="tx2"/>
                </a:solidFill>
                <a:ea typeface="MS PGothic" pitchFamily="34" charset="-128"/>
              </a:rPr>
              <a:t>ディレクター</a:t>
            </a:r>
            <a:r>
              <a:rPr lang="en-US" altLang="ja-JP" sz="1200" dirty="0" smtClean="0">
                <a:solidFill>
                  <a:schemeClr val="tx2"/>
                </a:solidFill>
                <a:ea typeface="MS PGothic" pitchFamily="34" charset="-128"/>
              </a:rPr>
              <a:t>  </a:t>
            </a:r>
          </a:p>
          <a:p>
            <a:pPr marL="628650" lvl="1" indent="-628650">
              <a:buFont typeface="Arial" pitchFamily="34" charset="0"/>
              <a:buNone/>
              <a:tabLst>
                <a:tab pos="1766888" algn="l"/>
              </a:tabLst>
            </a:pPr>
            <a:r>
              <a:rPr lang="ja-JP" altLang="en-US" sz="1200" smtClean="0">
                <a:solidFill>
                  <a:schemeClr val="tx2"/>
                </a:solidFill>
                <a:ea typeface="MS PGothic" pitchFamily="34" charset="-128"/>
              </a:rPr>
              <a:t>直通電話</a:t>
            </a:r>
            <a:r>
              <a:rPr lang="en-US" altLang="ja-JP" sz="1200" dirty="0" smtClean="0">
                <a:solidFill>
                  <a:schemeClr val="tx2"/>
                </a:solidFill>
                <a:latin typeface="MS Mincho" pitchFamily="49" charset="-128"/>
                <a:ea typeface="MS Mincho" pitchFamily="49" charset="-128"/>
              </a:rPr>
              <a:t>: </a:t>
            </a:r>
            <a:r>
              <a:rPr lang="en-GB" sz="1200" dirty="0" smtClean="0">
                <a:solidFill>
                  <a:srgbClr val="002060"/>
                </a:solidFill>
              </a:rPr>
              <a:t>+(84) (8) 3910 0751 </a:t>
            </a:r>
            <a:endParaRPr lang="en-US" altLang="ja-JP" sz="1200" dirty="0" smtClean="0">
              <a:solidFill>
                <a:srgbClr val="002060"/>
              </a:solidFill>
              <a:ea typeface="MS PGothic" pitchFamily="34" charset="-128"/>
            </a:endParaRPr>
          </a:p>
          <a:p>
            <a:pPr marL="628650" lvl="1" indent="-628650">
              <a:buFont typeface="Arial" pitchFamily="34" charset="0"/>
              <a:buNone/>
              <a:tabLst>
                <a:tab pos="1766888" algn="l"/>
              </a:tabLst>
            </a:pPr>
            <a:r>
              <a:rPr lang="ja-JP" altLang="en-US" sz="1200" smtClean="0">
                <a:solidFill>
                  <a:schemeClr val="tx2"/>
                </a:solidFill>
                <a:ea typeface="MS PGothic" pitchFamily="34" charset="-128"/>
              </a:rPr>
              <a:t>携帯電話</a:t>
            </a:r>
            <a:r>
              <a:rPr lang="en-US" altLang="ja-JP" sz="1200" dirty="0" smtClean="0">
                <a:solidFill>
                  <a:srgbClr val="002060"/>
                </a:solidFill>
                <a:latin typeface="MS Mincho" pitchFamily="49" charset="-128"/>
                <a:ea typeface="MS Mincho" pitchFamily="49" charset="-128"/>
              </a:rPr>
              <a:t>: </a:t>
            </a:r>
            <a:r>
              <a:rPr lang="en-GB" sz="1200" dirty="0" smtClean="0">
                <a:solidFill>
                  <a:srgbClr val="002060"/>
                </a:solidFill>
              </a:rPr>
              <a:t>+(84) 913 929 300</a:t>
            </a:r>
          </a:p>
          <a:p>
            <a:pPr marL="628650" lvl="1" indent="-628650">
              <a:tabLst>
                <a:tab pos="1766888" algn="l"/>
              </a:tabLst>
            </a:pPr>
            <a:r>
              <a:rPr lang="fr-FR" sz="1200" dirty="0" smtClean="0"/>
              <a:t>Email:	</a:t>
            </a:r>
            <a:r>
              <a:rPr lang="fr-FR" sz="1200" dirty="0" smtClean="0">
                <a:hlinkClick r:id="rId2"/>
              </a:rPr>
              <a:t>g</a:t>
            </a:r>
            <a:r>
              <a:rPr lang="fr-FR" sz="1200" dirty="0" smtClean="0"/>
              <a:t>gtakaishi@deloitte.com </a:t>
            </a:r>
          </a:p>
          <a:p>
            <a:pPr marL="628650" lvl="1" indent="-628650">
              <a:tabLst>
                <a:tab pos="1766888" algn="l"/>
              </a:tabLst>
            </a:pPr>
            <a:endParaRPr lang="en-US" altLang="en-US" sz="1100" b="1" dirty="0">
              <a:solidFill>
                <a:srgbClr val="000000"/>
              </a:solidFill>
              <a:latin typeface="Garamond" pitchFamily="18" charset="0"/>
              <a:ea typeface="Microsoft YaHei" pitchFamily="32" charset="-122"/>
              <a:cs typeface="Arial" pitchFamily="34" charset="0"/>
            </a:endParaRPr>
          </a:p>
        </p:txBody>
      </p:sp>
      <p:sp>
        <p:nvSpPr>
          <p:cNvPr id="9" name="Text Box 7"/>
          <p:cNvSpPr txBox="1">
            <a:spLocks noChangeArrowheads="1"/>
          </p:cNvSpPr>
          <p:nvPr/>
        </p:nvSpPr>
        <p:spPr bwMode="auto">
          <a:xfrm>
            <a:off x="2819400" y="1676400"/>
            <a:ext cx="6019800" cy="20642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1pPr>
            <a:lvl2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2pPr>
            <a:lvl3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3pPr>
            <a:lvl4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4pPr>
            <a:lvl5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5pPr>
            <a:lvl6pPr marL="25146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6pPr>
            <a:lvl7pPr marL="29718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7pPr>
            <a:lvl8pPr marL="34290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8pPr>
            <a:lvl9pPr marL="38862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9pPr>
          </a:lstStyle>
          <a:p>
            <a:pPr algn="just" fontAlgn="base">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dirty="0" smtClean="0">
              <a:solidFill>
                <a:schemeClr val="tx1"/>
              </a:solidFill>
              <a:latin typeface="Garamond" pitchFamily="18" charset="0"/>
              <a:cs typeface="Arial" pitchFamily="34" charset="0"/>
            </a:endParaRPr>
          </a:p>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ja-JP" sz="2000" b="1" dirty="0" smtClean="0">
                <a:solidFill>
                  <a:srgbClr val="002060"/>
                </a:solidFill>
                <a:latin typeface="Garamond" pitchFamily="18" charset="0"/>
                <a:cs typeface="Arial" charset="0"/>
              </a:rPr>
              <a:t>Qualifications:</a:t>
            </a:r>
          </a:p>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ja-JP" sz="1200" b="1" dirty="0" smtClean="0">
              <a:solidFill>
                <a:srgbClr val="002060"/>
              </a:solidFill>
              <a:latin typeface="Garamond" pitchFamily="18" charset="0"/>
              <a:cs typeface="Arial" charset="0"/>
            </a:endParaRPr>
          </a:p>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ja-JP" altLang="en-US" sz="1200" b="1" smtClean="0">
                <a:solidFill>
                  <a:srgbClr val="002060"/>
                </a:solidFill>
                <a:latin typeface="Garamond" pitchFamily="18" charset="0"/>
                <a:cs typeface="Arial" charset="0"/>
              </a:rPr>
              <a:t>デロイトベトナム事務所に</a:t>
            </a:r>
            <a:r>
              <a:rPr lang="en-US" altLang="ja-JP" sz="1200" b="1" dirty="0" smtClean="0">
                <a:solidFill>
                  <a:srgbClr val="002060"/>
                </a:solidFill>
                <a:latin typeface="Garamond" pitchFamily="18" charset="0"/>
                <a:cs typeface="Arial" charset="0"/>
              </a:rPr>
              <a:t>12</a:t>
            </a:r>
            <a:r>
              <a:rPr lang="ja-JP" altLang="en-US" sz="1200" b="1" smtClean="0">
                <a:solidFill>
                  <a:srgbClr val="002060"/>
                </a:solidFill>
                <a:latin typeface="Garamond" pitchFamily="18" charset="0"/>
                <a:cs typeface="Arial" charset="0"/>
              </a:rPr>
              <a:t>年間在籍し、ベトナム進出日系企業に対して会計・税務・</a:t>
            </a:r>
            <a:r>
              <a:rPr lang="en-US" altLang="ja-JP" sz="1200" b="1" dirty="0" smtClean="0">
                <a:solidFill>
                  <a:srgbClr val="002060"/>
                </a:solidFill>
                <a:latin typeface="Garamond" pitchFamily="18" charset="0"/>
                <a:cs typeface="Arial" charset="0"/>
              </a:rPr>
              <a:t>M&amp;A</a:t>
            </a:r>
            <a:r>
              <a:rPr lang="ja-JP" altLang="en-US" sz="1200" b="1" smtClean="0">
                <a:solidFill>
                  <a:srgbClr val="002060"/>
                </a:solidFill>
                <a:latin typeface="Garamond" pitchFamily="18" charset="0"/>
                <a:cs typeface="Arial" charset="0"/>
              </a:rPr>
              <a:t>等のサポートを行う。</a:t>
            </a:r>
          </a:p>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ja-JP" altLang="en-US" sz="1200" b="1" smtClean="0">
                <a:solidFill>
                  <a:srgbClr val="002060"/>
                </a:solidFill>
                <a:latin typeface="Garamond" pitchFamily="18" charset="0"/>
                <a:cs typeface="Arial" charset="0"/>
              </a:rPr>
              <a:t>ベトナムに関連する会計・税務・</a:t>
            </a:r>
            <a:r>
              <a:rPr lang="en-US" altLang="ja-JP" sz="1200" b="1" dirty="0" smtClean="0">
                <a:solidFill>
                  <a:srgbClr val="002060"/>
                </a:solidFill>
                <a:latin typeface="Garamond" pitchFamily="18" charset="0"/>
                <a:cs typeface="Arial" charset="0"/>
              </a:rPr>
              <a:t>M&amp;A</a:t>
            </a:r>
            <a:r>
              <a:rPr lang="ja-JP" altLang="en-US" sz="1200" b="1" smtClean="0">
                <a:solidFill>
                  <a:srgbClr val="002060"/>
                </a:solidFill>
                <a:latin typeface="Garamond" pitchFamily="18" charset="0"/>
                <a:cs typeface="Arial" charset="0"/>
              </a:rPr>
              <a:t>に関するセミナーや書籍の執筆を多数行う。</a:t>
            </a:r>
          </a:p>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ja-JP" altLang="en-US" sz="1200" b="1" smtClean="0">
                <a:solidFill>
                  <a:srgbClr val="002060"/>
                </a:solidFill>
                <a:latin typeface="Garamond" pitchFamily="18" charset="0"/>
                <a:cs typeface="Arial" charset="0"/>
              </a:rPr>
              <a:t>ニューヨーク市立大学バルーク校経営大学院会計学科修了。</a:t>
            </a:r>
          </a:p>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ja-JP" altLang="en-US" sz="1200" b="1" smtClean="0">
                <a:solidFill>
                  <a:srgbClr val="002060"/>
                </a:solidFill>
                <a:latin typeface="Garamond" pitchFamily="18" charset="0"/>
                <a:cs typeface="Arial" charset="0"/>
              </a:rPr>
              <a:t>公認会計士</a:t>
            </a:r>
            <a:r>
              <a:rPr lang="en-US" altLang="ja-JP" sz="1200" b="1" dirty="0" smtClean="0">
                <a:solidFill>
                  <a:srgbClr val="002060"/>
                </a:solidFill>
                <a:latin typeface="Garamond" pitchFamily="18" charset="0"/>
                <a:cs typeface="Arial" charset="0"/>
              </a:rPr>
              <a:t>(</a:t>
            </a:r>
            <a:r>
              <a:rPr lang="ja-JP" altLang="en-US" sz="1200" b="1" smtClean="0">
                <a:solidFill>
                  <a:srgbClr val="002060"/>
                </a:solidFill>
                <a:latin typeface="Garamond" pitchFamily="18" charset="0"/>
                <a:cs typeface="Arial" charset="0"/>
              </a:rPr>
              <a:t>ベトナム・米国</a:t>
            </a:r>
            <a:r>
              <a:rPr lang="en-US" altLang="ja-JP" sz="1200" b="1" dirty="0" smtClean="0">
                <a:solidFill>
                  <a:srgbClr val="002060"/>
                </a:solidFill>
                <a:latin typeface="Garamond" pitchFamily="18" charset="0"/>
                <a:cs typeface="Arial" charset="0"/>
              </a:rPr>
              <a:t>)</a:t>
            </a:r>
          </a:p>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b="1" dirty="0" smtClean="0">
              <a:solidFill>
                <a:srgbClr val="002060"/>
              </a:solidFill>
              <a:latin typeface="Garamond" pitchFamily="18" charset="0"/>
              <a:cs typeface="Arial" charset="0"/>
            </a:endParaRPr>
          </a:p>
          <a:p>
            <a:pPr algn="just" eaLnBrk="1" fontAlgn="base" hangingPunct="1">
              <a:spcBef>
                <a:spcPct val="0"/>
              </a:spcBef>
              <a:spcAft>
                <a:spcPct val="0"/>
              </a:spcAft>
            </a:pPr>
            <a:endParaRPr lang="en-GB" altLang="en-US" sz="1200" dirty="0">
              <a:solidFill>
                <a:srgbClr val="000000"/>
              </a:solidFill>
              <a:latin typeface="Garamond" pitchFamily="18" charset="0"/>
              <a:ea typeface="Microsoft YaHei" pitchFamily="32" charset="-122"/>
              <a:cs typeface="Arial" pitchFamily="34" charset="0"/>
            </a:endParaRPr>
          </a:p>
        </p:txBody>
      </p:sp>
      <p:cxnSp>
        <p:nvCxnSpPr>
          <p:cNvPr id="10" name="Straight Connector 9"/>
          <p:cNvCxnSpPr/>
          <p:nvPr/>
        </p:nvCxnSpPr>
        <p:spPr>
          <a:xfrm>
            <a:off x="2667000" y="1295400"/>
            <a:ext cx="0" cy="5105400"/>
          </a:xfrm>
          <a:prstGeom prst="line">
            <a:avLst/>
          </a:prstGeom>
          <a:ln w="28575">
            <a:solidFill>
              <a:srgbClr val="4F2D7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3"/>
          <a:srcRect/>
          <a:stretch>
            <a:fillRect/>
          </a:stretch>
        </p:blipFill>
        <p:spPr bwMode="auto">
          <a:xfrm>
            <a:off x="304800" y="1447800"/>
            <a:ext cx="1981200" cy="2216150"/>
          </a:xfrm>
          <a:prstGeom prst="rect">
            <a:avLst/>
          </a:prstGeom>
          <a:noFill/>
          <a:ln w="9525">
            <a:noFill/>
            <a:miter lim="800000"/>
            <a:headEnd/>
            <a:tailEnd/>
          </a:ln>
        </p:spPr>
      </p:pic>
    </p:spTree>
    <p:extLst>
      <p:ext uri="{BB962C8B-B14F-4D97-AF65-F5344CB8AC3E}">
        <p14:creationId xmlns:p14="http://schemas.microsoft.com/office/powerpoint/2010/main" xmlns="" val="271823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ja-JP" altLang="en-US" smtClean="0">
                <a:ea typeface="MS PGothic" pitchFamily="34" charset="-128"/>
              </a:rPr>
              <a:t>越後</a:t>
            </a:r>
            <a:r>
              <a:rPr lang="en-US" altLang="en-US" dirty="0" smtClean="0"/>
              <a:t> </a:t>
            </a:r>
            <a:r>
              <a:rPr lang="ja-JP" altLang="en-US" smtClean="0">
                <a:ea typeface="MS PGothic" pitchFamily="34" charset="-128"/>
              </a:rPr>
              <a:t>和孝</a:t>
            </a:r>
            <a:r>
              <a:rPr lang="en-US" altLang="en-US" dirty="0" smtClean="0"/>
              <a:t> </a:t>
            </a:r>
            <a:br>
              <a:rPr lang="en-US" altLang="en-US" dirty="0" smtClean="0"/>
            </a:br>
            <a:endParaRPr lang="en-AU" dirty="0">
              <a:latin typeface="Garamond" panose="02020404030301010803" pitchFamily="18" charset="0"/>
              <a:cs typeface="Garamond" panose="02020404030301010803" pitchFamily="18" charset="0"/>
            </a:endParaRPr>
          </a:p>
        </p:txBody>
      </p:sp>
      <p:sp>
        <p:nvSpPr>
          <p:cNvPr id="8" name="Rectangle 6"/>
          <p:cNvSpPr>
            <a:spLocks noChangeArrowheads="1"/>
          </p:cNvSpPr>
          <p:nvPr/>
        </p:nvSpPr>
        <p:spPr bwMode="auto">
          <a:xfrm>
            <a:off x="228600" y="3810000"/>
            <a:ext cx="2133600" cy="11480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pPr marL="87313" indent="-87313">
              <a:lnSpc>
                <a:spcPct val="106000"/>
              </a:lnSpc>
              <a:buClr>
                <a:schemeClr val="tx1"/>
              </a:buClr>
              <a:tabLst>
                <a:tab pos="1766888" algn="l"/>
              </a:tabLst>
            </a:pPr>
            <a:r>
              <a:rPr lang="ja-JP" altLang="en-US" sz="1200" smtClean="0">
                <a:solidFill>
                  <a:schemeClr val="tx2"/>
                </a:solidFill>
                <a:ea typeface="MS PGothic" pitchFamily="34" charset="-128"/>
              </a:rPr>
              <a:t>日系企業サービスグループ</a:t>
            </a:r>
            <a:r>
              <a:rPr lang="en-US" altLang="ja-JP" sz="1200" dirty="0" smtClean="0">
                <a:solidFill>
                  <a:schemeClr val="tx2"/>
                </a:solidFill>
                <a:ea typeface="MS PGothic" pitchFamily="34" charset="-128"/>
              </a:rPr>
              <a:t>  </a:t>
            </a:r>
          </a:p>
          <a:p>
            <a:pPr marL="87313" indent="-87313">
              <a:lnSpc>
                <a:spcPct val="106000"/>
              </a:lnSpc>
              <a:buClr>
                <a:schemeClr val="tx1"/>
              </a:buClr>
              <a:tabLst>
                <a:tab pos="1766888" algn="l"/>
              </a:tabLst>
            </a:pPr>
            <a:r>
              <a:rPr lang="ja-JP" altLang="en-US" sz="1200" smtClean="0">
                <a:solidFill>
                  <a:schemeClr val="tx2"/>
                </a:solidFill>
                <a:ea typeface="MS PGothic" pitchFamily="34" charset="-128"/>
              </a:rPr>
              <a:t>シニアマネジャー</a:t>
            </a:r>
            <a:endParaRPr lang="en-US" altLang="ja-JP" sz="1200" dirty="0" smtClean="0">
              <a:solidFill>
                <a:schemeClr val="tx2"/>
              </a:solidFill>
              <a:ea typeface="MS PGothic" pitchFamily="34" charset="-128"/>
            </a:endParaRPr>
          </a:p>
          <a:p>
            <a:pPr marL="87313" indent="-87313">
              <a:lnSpc>
                <a:spcPct val="106000"/>
              </a:lnSpc>
              <a:buClr>
                <a:schemeClr val="tx1"/>
              </a:buClr>
              <a:tabLst>
                <a:tab pos="1766888" algn="l"/>
              </a:tabLst>
            </a:pPr>
            <a:r>
              <a:rPr lang="ja-JP" altLang="en-US" sz="1200" smtClean="0">
                <a:solidFill>
                  <a:schemeClr val="tx2"/>
                </a:solidFill>
                <a:ea typeface="MS PGothic" pitchFamily="34" charset="-128"/>
              </a:rPr>
              <a:t>直通電話</a:t>
            </a:r>
            <a:r>
              <a:rPr lang="en-US" altLang="ja-JP" sz="1200" dirty="0" smtClean="0">
                <a:solidFill>
                  <a:schemeClr val="tx2"/>
                </a:solidFill>
                <a:ea typeface="MS PGothic" pitchFamily="34" charset="-128"/>
              </a:rPr>
              <a:t>: (+84) 4 6288 3568</a:t>
            </a:r>
          </a:p>
          <a:p>
            <a:pPr marL="87313" indent="-87313">
              <a:lnSpc>
                <a:spcPct val="106000"/>
              </a:lnSpc>
              <a:buClr>
                <a:schemeClr val="tx1"/>
              </a:buClr>
              <a:tabLst>
                <a:tab pos="1766888" algn="l"/>
              </a:tabLst>
            </a:pPr>
            <a:r>
              <a:rPr lang="ja-JP" altLang="en-US" sz="1200" smtClean="0">
                <a:solidFill>
                  <a:schemeClr val="tx2"/>
                </a:solidFill>
                <a:ea typeface="MS PGothic" pitchFamily="34" charset="-128"/>
              </a:rPr>
              <a:t>携帯電話</a:t>
            </a:r>
            <a:r>
              <a:rPr lang="en-US" altLang="ja-JP" sz="1200" dirty="0" smtClean="0">
                <a:solidFill>
                  <a:schemeClr val="tx2"/>
                </a:solidFill>
                <a:ea typeface="MS PGothic" pitchFamily="34" charset="-128"/>
              </a:rPr>
              <a:t>: </a:t>
            </a:r>
            <a:r>
              <a:rPr lang="en-GB" altLang="ja-JP" sz="1200" dirty="0" smtClean="0">
                <a:solidFill>
                  <a:schemeClr val="tx2"/>
                </a:solidFill>
                <a:ea typeface="MS PGothic" pitchFamily="34" charset="-128"/>
              </a:rPr>
              <a:t>+84 96 259 7572</a:t>
            </a:r>
            <a:endParaRPr lang="en-US" altLang="ja-JP" sz="1200" dirty="0" smtClean="0">
              <a:solidFill>
                <a:schemeClr val="tx2"/>
              </a:solidFill>
              <a:ea typeface="MS PGothic" pitchFamily="34" charset="-128"/>
            </a:endParaRPr>
          </a:p>
          <a:p>
            <a:pPr marL="87313" indent="-87313">
              <a:lnSpc>
                <a:spcPct val="106000"/>
              </a:lnSpc>
              <a:buClr>
                <a:schemeClr val="tx1"/>
              </a:buClr>
              <a:tabLst>
                <a:tab pos="1766888" algn="l"/>
              </a:tabLst>
            </a:pPr>
            <a:r>
              <a:rPr lang="en-US" altLang="ja-JP" sz="1200" dirty="0" smtClean="0">
                <a:solidFill>
                  <a:schemeClr val="tx2"/>
                </a:solidFill>
                <a:ea typeface="MS PGothic" pitchFamily="34" charset="-128"/>
              </a:rPr>
              <a:t>Email: kechigo@deloitte.com </a:t>
            </a:r>
          </a:p>
          <a:p>
            <a: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1100" b="1" dirty="0">
              <a:solidFill>
                <a:srgbClr val="000000"/>
              </a:solidFill>
              <a:latin typeface="Garamond" pitchFamily="18" charset="0"/>
              <a:ea typeface="Microsoft YaHei" pitchFamily="32" charset="-122"/>
              <a:cs typeface="Arial" pitchFamily="34" charset="0"/>
            </a:endParaRPr>
          </a:p>
        </p:txBody>
      </p:sp>
      <p:sp>
        <p:nvSpPr>
          <p:cNvPr id="9" name="Text Box 7"/>
          <p:cNvSpPr txBox="1">
            <a:spLocks noChangeArrowheads="1"/>
          </p:cNvSpPr>
          <p:nvPr/>
        </p:nvSpPr>
        <p:spPr bwMode="auto">
          <a:xfrm>
            <a:off x="2590800" y="1447800"/>
            <a:ext cx="5726723" cy="47021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1pPr>
            <a:lvl2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2pPr>
            <a:lvl3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3pPr>
            <a:lvl4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4pPr>
            <a:lvl5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5pPr>
            <a:lvl6pPr marL="25146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6pPr>
            <a:lvl7pPr marL="29718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7pPr>
            <a:lvl8pPr marL="34290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8pPr>
            <a:lvl9pPr marL="38862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9pPr>
          </a:lstStyle>
          <a:p>
            <a:pPr algn="just" fontAlgn="base">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dirty="0" smtClean="0">
              <a:solidFill>
                <a:schemeClr val="tx1"/>
              </a:solidFill>
              <a:latin typeface="Garamond" pitchFamily="18" charset="0"/>
              <a:cs typeface="Arial" pitchFamily="34" charset="0"/>
            </a:endParaRPr>
          </a:p>
          <a:p>
            <a:pPr marL="182563" indent="-50800" defTabSz="173038">
              <a:lnSpc>
                <a:spcPct val="106000"/>
              </a:lnSpc>
              <a:buClr>
                <a:schemeClr val="tx1"/>
              </a:buClr>
              <a:tabLst>
                <a:tab pos="174625" algn="l"/>
              </a:tabLst>
            </a:pPr>
            <a:r>
              <a:rPr lang="ja-JP" altLang="en-US" sz="1200" b="1" smtClean="0">
                <a:solidFill>
                  <a:schemeClr val="tx1"/>
                </a:solidFill>
                <a:ea typeface="MS PGothic" pitchFamily="34" charset="-128"/>
              </a:rPr>
              <a:t>専門分野</a:t>
            </a:r>
            <a:endParaRPr lang="en-US" altLang="ja-JP" sz="1200" b="1" dirty="0" smtClean="0">
              <a:solidFill>
                <a:schemeClr val="tx1"/>
              </a:solidFill>
              <a:ea typeface="MS PGothic" pitchFamily="34" charset="-128"/>
            </a:endParaRPr>
          </a:p>
          <a:p>
            <a:pPr marL="182563" indent="-50800" algn="just" defTabSz="173038">
              <a:lnSpc>
                <a:spcPct val="106000"/>
              </a:lnSpc>
              <a:buClr>
                <a:schemeClr val="tx1"/>
              </a:buClr>
              <a:tabLst>
                <a:tab pos="174625" algn="l"/>
              </a:tabLst>
            </a:pPr>
            <a:r>
              <a:rPr lang="en-US" altLang="ja-JP" sz="1200" dirty="0" smtClean="0">
                <a:solidFill>
                  <a:schemeClr val="tx1"/>
                </a:solidFill>
                <a:ea typeface="MS PGothic" pitchFamily="34" charset="-128"/>
              </a:rPr>
              <a:t> </a:t>
            </a:r>
          </a:p>
          <a:p>
            <a:pPr marL="182563" lvl="1" indent="-4763" algn="just" defTabSz="173038">
              <a:lnSpc>
                <a:spcPct val="106000"/>
              </a:lnSpc>
              <a:buClr>
                <a:schemeClr val="tx1"/>
              </a:buClr>
              <a:tabLst>
                <a:tab pos="174625" algn="l"/>
              </a:tabLst>
            </a:pPr>
            <a:r>
              <a:rPr lang="ja-JP" altLang="en-US" sz="1200" smtClean="0">
                <a:solidFill>
                  <a:schemeClr val="tx1"/>
                </a:solidFill>
                <a:ea typeface="MS PGothic" pitchFamily="34" charset="-128"/>
              </a:rPr>
              <a:t>日本の公認会計士として、有限責任監査法人トーマツで</a:t>
            </a:r>
            <a:r>
              <a:rPr lang="en-US" altLang="ja-JP" sz="1200" dirty="0" smtClean="0">
                <a:solidFill>
                  <a:schemeClr val="tx1"/>
                </a:solidFill>
                <a:ea typeface="MS PGothic" pitchFamily="34" charset="-128"/>
              </a:rPr>
              <a:t>11</a:t>
            </a:r>
            <a:r>
              <a:rPr lang="ja-JP" altLang="en-US" sz="1200" smtClean="0">
                <a:solidFill>
                  <a:schemeClr val="tx1"/>
                </a:solidFill>
                <a:ea typeface="MS PGothic" pitchFamily="34" charset="-128"/>
              </a:rPr>
              <a:t>年超従事し、また、デロイトベトナムで</a:t>
            </a:r>
            <a:r>
              <a:rPr lang="en-US" altLang="ja-JP" sz="1200" dirty="0" smtClean="0">
                <a:solidFill>
                  <a:schemeClr val="tx1"/>
                </a:solidFill>
                <a:ea typeface="MS PGothic" pitchFamily="34" charset="-128"/>
              </a:rPr>
              <a:t>3</a:t>
            </a:r>
            <a:r>
              <a:rPr lang="ja-JP" altLang="en-US" sz="1200" smtClean="0">
                <a:solidFill>
                  <a:schemeClr val="tx1"/>
                </a:solidFill>
                <a:ea typeface="MS PGothic" pitchFamily="34" charset="-128"/>
              </a:rPr>
              <a:t>年の業務経験を有している。ベトナムにおける日系外資企業に対する監査・税務・財務アドバイザリーに関する深い知識と経験に基づき、小売業・製造業・建設業・エネルギー資源業などさまざまな業種の企業への業務を提供している。また、ベトナム会計基準、日本の会計基準、国際財務報告基準（</a:t>
            </a:r>
            <a:r>
              <a:rPr lang="en-US" altLang="ja-JP" sz="1200" dirty="0" smtClean="0">
                <a:solidFill>
                  <a:schemeClr val="tx1"/>
                </a:solidFill>
                <a:ea typeface="MS PGothic" pitchFamily="34" charset="-128"/>
              </a:rPr>
              <a:t>IFRS)</a:t>
            </a:r>
            <a:r>
              <a:rPr lang="ja-JP" altLang="en-US" sz="1200" smtClean="0">
                <a:solidFill>
                  <a:schemeClr val="tx1"/>
                </a:solidFill>
                <a:ea typeface="MS PGothic" pitchFamily="34" charset="-128"/>
              </a:rPr>
              <a:t>及びベトナムの税制について十分な知見がある。</a:t>
            </a:r>
            <a:endParaRPr lang="en-US" altLang="en-US" sz="1200" dirty="0" smtClean="0">
              <a:solidFill>
                <a:schemeClr val="tx1"/>
              </a:solidFill>
            </a:endParaRPr>
          </a:p>
          <a:p>
            <a:pPr marL="182563" indent="-50800" algn="just" defTabSz="173038">
              <a:lnSpc>
                <a:spcPct val="106000"/>
              </a:lnSpc>
              <a:buClr>
                <a:schemeClr val="tx1"/>
              </a:buClr>
              <a:tabLst>
                <a:tab pos="174625" algn="l"/>
              </a:tabLst>
            </a:pPr>
            <a:endParaRPr lang="en-US" altLang="ja-JP" sz="1200" dirty="0" smtClean="0">
              <a:solidFill>
                <a:schemeClr val="tx1"/>
              </a:solidFill>
              <a:ea typeface="MS PGothic" pitchFamily="34" charset="-128"/>
            </a:endParaRPr>
          </a:p>
          <a:p>
            <a:pPr marL="182563" indent="-50800" defTabSz="173038">
              <a:lnSpc>
                <a:spcPct val="106000"/>
              </a:lnSpc>
              <a:buClr>
                <a:schemeClr val="tx1"/>
              </a:buClr>
              <a:tabLst>
                <a:tab pos="174625" algn="l"/>
              </a:tabLst>
            </a:pPr>
            <a:r>
              <a:rPr lang="ja-JP" altLang="en-US" sz="1200" b="1" smtClean="0">
                <a:solidFill>
                  <a:schemeClr val="tx1"/>
                </a:solidFill>
                <a:ea typeface="MS PGothic" pitchFamily="34" charset="-128"/>
              </a:rPr>
              <a:t>最近の業務経験</a:t>
            </a:r>
            <a:endParaRPr lang="en-US" altLang="ja-JP" sz="1200" b="1" dirty="0" smtClean="0">
              <a:solidFill>
                <a:schemeClr val="tx1"/>
              </a:solidFill>
              <a:ea typeface="MS PGothic" pitchFamily="34" charset="-128"/>
            </a:endParaRPr>
          </a:p>
          <a:p>
            <a:pPr marL="182563" lvl="1" indent="-4763" algn="just" defTabSz="173038">
              <a:lnSpc>
                <a:spcPct val="106000"/>
              </a:lnSpc>
              <a:buClr>
                <a:schemeClr val="tx1"/>
              </a:buClr>
              <a:tabLst>
                <a:tab pos="174625" algn="l"/>
              </a:tabLst>
            </a:pPr>
            <a:endParaRPr lang="en-GB" altLang="en-US" sz="1200" dirty="0" smtClean="0">
              <a:solidFill>
                <a:schemeClr val="tx1"/>
              </a:solidFill>
            </a:endParaRPr>
          </a:p>
          <a:p>
            <a:pPr marL="182563" lvl="1" indent="-4763" algn="just" defTabSz="173038">
              <a:lnSpc>
                <a:spcPct val="106000"/>
              </a:lnSpc>
              <a:buClr>
                <a:schemeClr val="tx1"/>
              </a:buClr>
              <a:tabLst>
                <a:tab pos="174625" algn="l"/>
              </a:tabLst>
            </a:pPr>
            <a:r>
              <a:rPr lang="ja-JP" altLang="en-US" sz="1200" smtClean="0">
                <a:solidFill>
                  <a:schemeClr val="tx1"/>
                </a:solidFill>
                <a:ea typeface="MS PGothic" pitchFamily="34" charset="-128"/>
              </a:rPr>
              <a:t>日本・ベトナム両国において、上場企業・非上場企業の会計監査、</a:t>
            </a:r>
            <a:r>
              <a:rPr lang="en-US" altLang="ja-JP" sz="1200" dirty="0" smtClean="0">
                <a:solidFill>
                  <a:schemeClr val="tx1"/>
                </a:solidFill>
                <a:ea typeface="MS PGothic" pitchFamily="34" charset="-128"/>
              </a:rPr>
              <a:t>M&amp;A</a:t>
            </a:r>
            <a:r>
              <a:rPr lang="ja-JP" altLang="en-US" sz="1200" smtClean="0">
                <a:solidFill>
                  <a:schemeClr val="tx1"/>
                </a:solidFill>
                <a:ea typeface="MS PGothic" pitchFamily="34" charset="-128"/>
              </a:rPr>
              <a:t>トランザクションや株価算定業務のサポート、</a:t>
            </a:r>
            <a:r>
              <a:rPr lang="en-US" altLang="ja-JP" sz="1200" dirty="0" smtClean="0">
                <a:solidFill>
                  <a:schemeClr val="tx1"/>
                </a:solidFill>
                <a:ea typeface="MS PGothic" pitchFamily="34" charset="-128"/>
              </a:rPr>
              <a:t>IFRS</a:t>
            </a:r>
            <a:r>
              <a:rPr lang="ja-JP" altLang="en-US" sz="1200" smtClean="0">
                <a:solidFill>
                  <a:schemeClr val="tx1"/>
                </a:solidFill>
                <a:ea typeface="MS PGothic" pitchFamily="34" charset="-128"/>
              </a:rPr>
              <a:t>導入コンサルティング業務、</a:t>
            </a:r>
            <a:r>
              <a:rPr lang="en-US" altLang="ja-JP" sz="1200" dirty="0" smtClean="0">
                <a:solidFill>
                  <a:schemeClr val="tx1"/>
                </a:solidFill>
                <a:ea typeface="MS PGothic" pitchFamily="34" charset="-128"/>
              </a:rPr>
              <a:t>J-SOX</a:t>
            </a:r>
            <a:r>
              <a:rPr lang="ja-JP" altLang="en-US" sz="1200" smtClean="0">
                <a:solidFill>
                  <a:schemeClr val="tx1"/>
                </a:solidFill>
                <a:ea typeface="MS PGothic" pitchFamily="34" charset="-128"/>
              </a:rPr>
              <a:t>導入コンサルティング業務などを実施。</a:t>
            </a:r>
            <a:r>
              <a:rPr lang="en-US" altLang="en-US" sz="1200" dirty="0" smtClean="0">
                <a:solidFill>
                  <a:schemeClr val="tx1"/>
                </a:solidFill>
              </a:rPr>
              <a:t> </a:t>
            </a:r>
          </a:p>
          <a:p>
            <a:pPr marL="182563" lvl="1" indent="-4763" defTabSz="173038">
              <a:lnSpc>
                <a:spcPct val="106000"/>
              </a:lnSpc>
              <a:buClr>
                <a:schemeClr val="tx1"/>
              </a:buClr>
              <a:tabLst>
                <a:tab pos="174625" algn="l"/>
              </a:tabLst>
            </a:pPr>
            <a:endParaRPr lang="en-GB" altLang="ja-JP" sz="1200" dirty="0" smtClean="0">
              <a:solidFill>
                <a:schemeClr val="tx1"/>
              </a:solidFill>
              <a:ea typeface="MS PGothic" pitchFamily="34" charset="-128"/>
            </a:endParaRPr>
          </a:p>
          <a:p>
            <a:pPr marL="182563" indent="-50800" defTabSz="173038">
              <a:lnSpc>
                <a:spcPct val="106000"/>
              </a:lnSpc>
              <a:buClr>
                <a:schemeClr val="tx1"/>
              </a:buClr>
              <a:tabLst>
                <a:tab pos="174625" algn="l"/>
              </a:tabLst>
            </a:pPr>
            <a:r>
              <a:rPr lang="ja-JP" altLang="en-US" sz="1200" b="1" smtClean="0">
                <a:solidFill>
                  <a:schemeClr val="tx1"/>
                </a:solidFill>
                <a:ea typeface="MS PGothic" pitchFamily="34" charset="-128"/>
              </a:rPr>
              <a:t>資格</a:t>
            </a:r>
            <a:endParaRPr lang="en-US" altLang="ja-JP" sz="1200" b="1" dirty="0" smtClean="0">
              <a:solidFill>
                <a:schemeClr val="tx1"/>
              </a:solidFill>
              <a:ea typeface="MS PGothic" pitchFamily="34" charset="-128"/>
            </a:endParaRPr>
          </a:p>
          <a:p>
            <a:pPr marL="182563" indent="-50800" defTabSz="173038">
              <a:lnSpc>
                <a:spcPct val="106000"/>
              </a:lnSpc>
              <a:buClr>
                <a:schemeClr val="tx1"/>
              </a:buClr>
              <a:tabLst>
                <a:tab pos="174625" algn="l"/>
              </a:tabLst>
            </a:pPr>
            <a:endParaRPr lang="en-US" altLang="ja-JP" sz="1200" dirty="0" smtClean="0">
              <a:solidFill>
                <a:schemeClr val="tx1"/>
              </a:solidFill>
              <a:ea typeface="MS PGothic" pitchFamily="34" charset="-128"/>
            </a:endParaRPr>
          </a:p>
          <a:p>
            <a:pPr marL="182563" lvl="1" indent="-4763" defTabSz="173038">
              <a:lnSpc>
                <a:spcPct val="106000"/>
              </a:lnSpc>
              <a:spcAft>
                <a:spcPct val="25000"/>
              </a:spcAft>
              <a:buClr>
                <a:srgbClr val="002060"/>
              </a:buClr>
              <a:buFontTx/>
              <a:buChar char="•"/>
              <a:tabLst>
                <a:tab pos="174625" algn="l"/>
              </a:tabLst>
            </a:pPr>
            <a:r>
              <a:rPr lang="en-GB" altLang="ja-JP" sz="1200" dirty="0" smtClean="0">
                <a:solidFill>
                  <a:schemeClr val="tx1"/>
                </a:solidFill>
                <a:ea typeface="MS PGothic" pitchFamily="34" charset="-128"/>
              </a:rPr>
              <a:t> </a:t>
            </a:r>
            <a:r>
              <a:rPr lang="ja-JP" altLang="en-US" sz="1200" smtClean="0">
                <a:solidFill>
                  <a:schemeClr val="tx1"/>
                </a:solidFill>
                <a:ea typeface="MS PGothic" pitchFamily="34" charset="-128"/>
              </a:rPr>
              <a:t>東京大学卒業</a:t>
            </a:r>
            <a:endParaRPr lang="en-US" altLang="ja-JP" sz="1200" dirty="0" smtClean="0">
              <a:solidFill>
                <a:schemeClr val="tx1"/>
              </a:solidFill>
              <a:ea typeface="MS PGothic" pitchFamily="34" charset="-128"/>
            </a:endParaRPr>
          </a:p>
          <a:p>
            <a:pPr marL="182563" lvl="1" indent="-4763" defTabSz="173038">
              <a:lnSpc>
                <a:spcPct val="106000"/>
              </a:lnSpc>
              <a:spcAft>
                <a:spcPct val="25000"/>
              </a:spcAft>
              <a:buClr>
                <a:srgbClr val="002060"/>
              </a:buClr>
              <a:buFontTx/>
              <a:buChar char="•"/>
              <a:tabLst>
                <a:tab pos="174625" algn="l"/>
              </a:tabLst>
            </a:pPr>
            <a:r>
              <a:rPr lang="en-US" altLang="ja-JP" sz="1200" dirty="0" smtClean="0">
                <a:solidFill>
                  <a:schemeClr val="tx1"/>
                </a:solidFill>
                <a:ea typeface="MS PGothic" pitchFamily="34" charset="-128"/>
              </a:rPr>
              <a:t> </a:t>
            </a:r>
            <a:r>
              <a:rPr lang="ja-JP" altLang="en-US" sz="1200" smtClean="0">
                <a:solidFill>
                  <a:schemeClr val="tx1"/>
                </a:solidFill>
                <a:ea typeface="MS PGothic" pitchFamily="34" charset="-128"/>
              </a:rPr>
              <a:t>公認会計士（日本）</a:t>
            </a:r>
            <a:endParaRPr lang="en-US" altLang="ja-JP" sz="1200" dirty="0" smtClean="0">
              <a:solidFill>
                <a:schemeClr val="tx1"/>
              </a:solidFill>
              <a:ea typeface="MS PGothic" pitchFamily="34" charset="-128"/>
            </a:endParaRPr>
          </a:p>
          <a:p>
            <a:pPr marL="182563" lvl="1" indent="-4763" defTabSz="173038">
              <a:lnSpc>
                <a:spcPct val="106000"/>
              </a:lnSpc>
              <a:spcAft>
                <a:spcPct val="25000"/>
              </a:spcAft>
              <a:buClr>
                <a:srgbClr val="002060"/>
              </a:buClr>
              <a:buFontTx/>
              <a:buChar char="•"/>
              <a:tabLst>
                <a:tab pos="174625" algn="l"/>
              </a:tabLst>
            </a:pPr>
            <a:endParaRPr lang="en-US" altLang="ja-JP" sz="1200" dirty="0" smtClean="0">
              <a:solidFill>
                <a:schemeClr val="tx1"/>
              </a:solidFill>
              <a:ea typeface="MS PGothic" pitchFamily="34" charset="-128"/>
            </a:endParaRPr>
          </a:p>
          <a:p>
            <a:pPr algn="just"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b="1" dirty="0" smtClean="0">
              <a:solidFill>
                <a:schemeClr val="tx1"/>
              </a:solidFill>
              <a:latin typeface="Garamond" pitchFamily="18" charset="0"/>
              <a:cs typeface="Arial" charset="0"/>
            </a:endParaRPr>
          </a:p>
          <a:p>
            <a:pPr algn="just" eaLnBrk="1" fontAlgn="base" hangingPunct="1">
              <a:spcBef>
                <a:spcPct val="0"/>
              </a:spcBef>
              <a:spcAft>
                <a:spcPct val="0"/>
              </a:spcAft>
            </a:pPr>
            <a:endParaRPr lang="en-GB" altLang="en-US" sz="1200" dirty="0">
              <a:solidFill>
                <a:schemeClr val="tx1"/>
              </a:solidFill>
              <a:latin typeface="Garamond" pitchFamily="18" charset="0"/>
              <a:ea typeface="Microsoft YaHei" pitchFamily="32" charset="-122"/>
              <a:cs typeface="Arial" pitchFamily="34" charset="0"/>
            </a:endParaRPr>
          </a:p>
        </p:txBody>
      </p:sp>
      <p:cxnSp>
        <p:nvCxnSpPr>
          <p:cNvPr id="10" name="Straight Connector 9"/>
          <p:cNvCxnSpPr/>
          <p:nvPr/>
        </p:nvCxnSpPr>
        <p:spPr>
          <a:xfrm>
            <a:off x="2438400" y="1447800"/>
            <a:ext cx="0" cy="5105400"/>
          </a:xfrm>
          <a:prstGeom prst="line">
            <a:avLst/>
          </a:prstGeom>
          <a:ln w="28575">
            <a:solidFill>
              <a:srgbClr val="4F2D7F"/>
            </a:solidFill>
          </a:ln>
        </p:spPr>
        <p:style>
          <a:lnRef idx="1">
            <a:schemeClr val="accent1"/>
          </a:lnRef>
          <a:fillRef idx="0">
            <a:schemeClr val="accent1"/>
          </a:fillRef>
          <a:effectRef idx="0">
            <a:schemeClr val="accent1"/>
          </a:effectRef>
          <a:fontRef idx="minor">
            <a:schemeClr val="tx1"/>
          </a:fontRef>
        </p:style>
      </p:cxnSp>
      <p:pic>
        <p:nvPicPr>
          <p:cNvPr id="7" name="Picture 7" descr="C:\Users\kechigo\Desktop\Echigo_Kazutaka_1.tif"/>
          <p:cNvPicPr>
            <a:picLocks noChangeAspect="1" noChangeArrowheads="1"/>
          </p:cNvPicPr>
          <p:nvPr/>
        </p:nvPicPr>
        <p:blipFill>
          <a:blip r:embed="rId2"/>
          <a:srcRect/>
          <a:stretch>
            <a:fillRect/>
          </a:stretch>
        </p:blipFill>
        <p:spPr bwMode="auto">
          <a:xfrm>
            <a:off x="304800" y="1371600"/>
            <a:ext cx="1716088" cy="2287588"/>
          </a:xfrm>
          <a:prstGeom prst="rect">
            <a:avLst/>
          </a:prstGeom>
          <a:noFill/>
          <a:ln w="9525">
            <a:noFill/>
            <a:miter lim="800000"/>
            <a:headEnd/>
            <a:tailEnd/>
          </a:ln>
        </p:spPr>
      </p:pic>
    </p:spTree>
    <p:extLst>
      <p:ext uri="{BB962C8B-B14F-4D97-AF65-F5344CB8AC3E}">
        <p14:creationId xmlns:p14="http://schemas.microsoft.com/office/powerpoint/2010/main" xmlns="" val="2059631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892772" y="2267760"/>
            <a:ext cx="7423644" cy="985434"/>
          </a:xfrm>
        </p:spPr>
        <p:txBody>
          <a:bodyPr/>
          <a:lstStyle/>
          <a:p>
            <a:pPr>
              <a:spcAft>
                <a:spcPts val="0"/>
              </a:spcAft>
            </a:pPr>
            <a:r>
              <a:rPr lang="en-US" sz="3600" dirty="0" err="1" smtClean="0"/>
              <a:t>Panalists</a:t>
            </a:r>
            <a:r>
              <a:rPr lang="en-US" sz="3600" dirty="0" smtClean="0"/>
              <a:t>' Profile</a:t>
            </a:r>
            <a:r>
              <a:rPr lang="en-AU" sz="3600" dirty="0" smtClean="0"/>
              <a:t/>
            </a:r>
            <a:br>
              <a:rPr lang="en-AU" sz="3600" dirty="0" smtClean="0"/>
            </a:br>
            <a:r>
              <a:rPr lang="en-AU" sz="1600" dirty="0" smtClean="0">
                <a:solidFill>
                  <a:schemeClr val="tx1"/>
                </a:solidFill>
              </a:rPr>
              <a:t/>
            </a:r>
            <a:br>
              <a:rPr lang="en-AU" sz="1600" dirty="0" smtClean="0">
                <a:solidFill>
                  <a:schemeClr val="tx1"/>
                </a:solidFill>
              </a:rPr>
            </a:br>
            <a:r>
              <a:rPr lang="en-AU" sz="1600" dirty="0" smtClean="0">
                <a:solidFill>
                  <a:schemeClr val="tx1"/>
                </a:solidFill>
              </a:rPr>
              <a:t/>
            </a:r>
            <a:br>
              <a:rPr lang="en-AU" sz="1600" dirty="0" smtClean="0">
                <a:solidFill>
                  <a:schemeClr val="tx1"/>
                </a:solidFill>
              </a:rPr>
            </a:br>
            <a:endParaRPr lang="en-AU" sz="700" dirty="0">
              <a:solidFill>
                <a:srgbClr val="747678"/>
              </a:solidFill>
              <a:latin typeface="+mj-lt"/>
            </a:endParaRPr>
          </a:p>
        </p:txBody>
      </p:sp>
    </p:spTree>
    <p:extLst>
      <p:ext uri="{BB962C8B-B14F-4D97-AF65-F5344CB8AC3E}">
        <p14:creationId xmlns:p14="http://schemas.microsoft.com/office/powerpoint/2010/main" xmlns="" val="4201092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ja-JP" altLang="en-US" dirty="0" smtClean="0">
                <a:latin typeface="Garamond" panose="02020404030301010803" pitchFamily="18" charset="0"/>
                <a:cs typeface="Garamond" panose="02020404030301010803" pitchFamily="18" charset="0"/>
              </a:rPr>
              <a:t>メンバープロフィール</a:t>
            </a:r>
            <a:r>
              <a:rPr lang="en-US" altLang="en-US" dirty="0" smtClean="0">
                <a:latin typeface="Garamond" panose="02020404030301010803" pitchFamily="18" charset="0"/>
                <a:cs typeface="Garamond" panose="02020404030301010803" pitchFamily="18" charset="0"/>
              </a:rPr>
              <a:t> </a:t>
            </a:r>
            <a:endParaRPr lang="en-AU" dirty="0">
              <a:latin typeface="Garamond" panose="02020404030301010803" pitchFamily="18" charset="0"/>
              <a:cs typeface="Garamond" panose="02020404030301010803" pitchFamily="18" charset="0"/>
            </a:endParaRPr>
          </a:p>
        </p:txBody>
      </p:sp>
      <p:sp>
        <p:nvSpPr>
          <p:cNvPr id="8" name="Rectangle 6"/>
          <p:cNvSpPr>
            <a:spLocks noChangeArrowheads="1"/>
          </p:cNvSpPr>
          <p:nvPr/>
        </p:nvSpPr>
        <p:spPr bwMode="auto">
          <a:xfrm>
            <a:off x="361951" y="3220512"/>
            <a:ext cx="1818542" cy="14057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pPr defTabSz="414715">
              <a:spcBef>
                <a:spcPct val="0"/>
              </a:spcBef>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ja-JP" altLang="en-US" sz="1015" b="1" dirty="0">
                <a:solidFill>
                  <a:srgbClr val="4F2D7F"/>
                </a:solidFill>
                <a:latin typeface="Garamond" pitchFamily="18" charset="0"/>
                <a:ea typeface="Microsoft YaHei" pitchFamily="32" charset="-122"/>
              </a:rPr>
              <a:t>大形</a:t>
            </a:r>
            <a:r>
              <a:rPr lang="en-US" altLang="en-US" sz="1015" b="1" dirty="0">
                <a:solidFill>
                  <a:srgbClr val="4F2D7F"/>
                </a:solidFill>
                <a:latin typeface="Garamond" pitchFamily="18" charset="0"/>
                <a:ea typeface="Microsoft YaHei" pitchFamily="32" charset="-122"/>
              </a:rPr>
              <a:t> </a:t>
            </a:r>
            <a:r>
              <a:rPr lang="ja-JP" altLang="en-US" sz="1015" b="1" dirty="0">
                <a:solidFill>
                  <a:srgbClr val="4F2D7F"/>
                </a:solidFill>
                <a:latin typeface="Garamond" pitchFamily="18" charset="0"/>
                <a:ea typeface="Microsoft YaHei" pitchFamily="32" charset="-122"/>
              </a:rPr>
              <a:t>薫</a:t>
            </a:r>
            <a:endParaRPr lang="en-US" altLang="en-US" sz="1015" b="1" dirty="0">
              <a:solidFill>
                <a:srgbClr val="4F2D7F"/>
              </a:solidFill>
              <a:latin typeface="Garamond" pitchFamily="18" charset="0"/>
              <a:ea typeface="Microsoft YaHei" pitchFamily="32" charset="-122"/>
            </a:endParaRPr>
          </a:p>
          <a:p>
            <a:pPr defTabSz="414715">
              <a:spcBef>
                <a:spcPct val="0"/>
              </a:spcBef>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endParaRPr lang="en-US" altLang="en-US" sz="1015" b="1" dirty="0">
              <a:solidFill>
                <a:srgbClr val="7AB800"/>
              </a:solidFill>
              <a:latin typeface="Arial" pitchFamily="34" charset="0"/>
              <a:ea typeface="Microsoft YaHei" pitchFamily="32" charset="-122"/>
              <a:cs typeface="Arial" pitchFamily="34" charset="0"/>
            </a:endParaRPr>
          </a:p>
          <a:p>
            <a:pPr defTabSz="414715">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en-US" altLang="en-US" sz="1015" dirty="0">
                <a:latin typeface="Garamond" pitchFamily="18" charset="0"/>
                <a:ea typeface="Microsoft YaHei" pitchFamily="32" charset="-122"/>
              </a:rPr>
              <a:t>Director</a:t>
            </a:r>
          </a:p>
          <a:p>
            <a:pPr defTabSz="414715">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en-US" altLang="en-US" sz="1015" dirty="0">
                <a:latin typeface="Garamond" pitchFamily="18" charset="0"/>
                <a:ea typeface="Microsoft YaHei" pitchFamily="32" charset="-122"/>
              </a:rPr>
              <a:t>Japanese Practice</a:t>
            </a:r>
          </a:p>
          <a:p>
            <a:pPr defTabSz="414715">
              <a:spcBef>
                <a:spcPct val="0"/>
              </a:spcBef>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endParaRPr lang="en-US" altLang="en-US" sz="1015" b="1" dirty="0">
              <a:latin typeface="Garamond" pitchFamily="18" charset="0"/>
              <a:ea typeface="Microsoft YaHei" pitchFamily="32" charset="-122"/>
            </a:endParaRPr>
          </a:p>
          <a:p>
            <a:pPr defTabSz="414715">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en-US" altLang="en-US" sz="1015" dirty="0">
                <a:latin typeface="Garamond" pitchFamily="18" charset="0"/>
                <a:ea typeface="Microsoft YaHei" pitchFamily="32" charset="-122"/>
              </a:rPr>
              <a:t>Tel:  </a:t>
            </a:r>
            <a:r>
              <a:rPr lang="en-GB" sz="1015" dirty="0">
                <a:latin typeface="Garamond" pitchFamily="18" charset="0"/>
              </a:rPr>
              <a:t>+84 4 3850 </a:t>
            </a:r>
            <a:r>
              <a:rPr lang="en-US" sz="1015" dirty="0">
                <a:latin typeface="Garamond" pitchFamily="18" charset="0"/>
              </a:rPr>
              <a:t>1680</a:t>
            </a:r>
            <a:endParaRPr lang="en-GB" sz="1015" dirty="0">
              <a:latin typeface="Garamond" pitchFamily="18" charset="0"/>
            </a:endParaRPr>
          </a:p>
          <a:p>
            <a:pPr defTabSz="414715">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en-US" altLang="en-US" sz="1015" dirty="0">
                <a:latin typeface="Garamond" pitchFamily="18" charset="0"/>
                <a:ea typeface="Microsoft YaHei" pitchFamily="32" charset="-122"/>
              </a:rPr>
              <a:t>Fax: +84 4 3850 1688</a:t>
            </a:r>
          </a:p>
          <a:p>
            <a:pPr defTabSz="414715">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en-US" altLang="en-US" sz="1015" dirty="0">
                <a:latin typeface="Garamond" pitchFamily="18" charset="0"/>
                <a:ea typeface="Microsoft YaHei" pitchFamily="32" charset="-122"/>
              </a:rPr>
              <a:t>Mobile: +84 904 305 183</a:t>
            </a:r>
          </a:p>
          <a:p>
            <a:pPr defTabSz="414715">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endParaRPr lang="en-US" sz="1015" dirty="0">
              <a:solidFill>
                <a:srgbClr val="002060"/>
              </a:solidFill>
            </a:endParaRPr>
          </a:p>
        </p:txBody>
      </p:sp>
      <p:sp>
        <p:nvSpPr>
          <p:cNvPr id="9" name="Text Box 7"/>
          <p:cNvSpPr txBox="1">
            <a:spLocks noChangeArrowheads="1"/>
          </p:cNvSpPr>
          <p:nvPr/>
        </p:nvSpPr>
        <p:spPr bwMode="auto">
          <a:xfrm>
            <a:off x="2192215" y="1531164"/>
            <a:ext cx="5726723" cy="30710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83077" tIns="43200" rIns="83077" bIns="432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1pPr>
            <a:lvl2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2pPr>
            <a:lvl3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3pPr>
            <a:lvl4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4pPr>
            <a:lvl5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5pPr>
            <a:lvl6pPr marL="25146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6pPr>
            <a:lvl7pPr marL="29718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7pPr>
            <a:lvl8pPr marL="34290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8pPr>
            <a:lvl9pPr marL="38862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9pPr>
          </a:lstStyle>
          <a:p>
            <a:pPr algn="just" eaLnBrk="1" hangingPunct="1"/>
            <a:r>
              <a:rPr lang="en-US" altLang="en-US" sz="1108" dirty="0">
                <a:solidFill>
                  <a:srgbClr val="002060"/>
                </a:solidFill>
              </a:rPr>
              <a:t>	</a:t>
            </a:r>
            <a:r>
              <a:rPr lang="en-US" altLang="ja-JP" sz="1108" dirty="0">
                <a:solidFill>
                  <a:schemeClr val="tx1"/>
                </a:solidFill>
                <a:latin typeface="Garamond" pitchFamily="18" charset="0"/>
              </a:rPr>
              <a:t>2</a:t>
            </a:r>
            <a:r>
              <a:rPr lang="ja-JP" altLang="en-US" sz="1108" dirty="0">
                <a:solidFill>
                  <a:schemeClr val="tx1"/>
                </a:solidFill>
                <a:latin typeface="Garamond" pitchFamily="18" charset="0"/>
              </a:rPr>
              <a:t>年間の大手監査法人での勤務を含めて、法定監査、税務アドバイザリー、投資アドバイザリー、および、その他コンサルティング・サービスなどベトナムにおける</a:t>
            </a:r>
            <a:r>
              <a:rPr lang="en-US" altLang="ja-JP" sz="1108" dirty="0">
                <a:solidFill>
                  <a:schemeClr val="tx1"/>
                </a:solidFill>
                <a:latin typeface="Garamond" pitchFamily="18" charset="0"/>
              </a:rPr>
              <a:t>13</a:t>
            </a:r>
            <a:r>
              <a:rPr lang="ja-JP" altLang="en-US" sz="1108" dirty="0">
                <a:solidFill>
                  <a:schemeClr val="tx1"/>
                </a:solidFill>
                <a:latin typeface="Garamond" pitchFamily="18" charset="0"/>
              </a:rPr>
              <a:t>年以上の幅広い経験を持つ。</a:t>
            </a:r>
            <a:endParaRPr lang="en-US" altLang="en-US" sz="1108" dirty="0">
              <a:solidFill>
                <a:schemeClr val="tx1"/>
              </a:solidFill>
              <a:latin typeface="Garamond" pitchFamily="18" charset="0"/>
            </a:endParaRPr>
          </a:p>
          <a:p>
            <a:pPr algn="just" eaLnBrk="1" hangingPunct="1"/>
            <a:endParaRPr lang="en-US" altLang="en-US" sz="1108" dirty="0">
              <a:solidFill>
                <a:schemeClr val="tx1"/>
              </a:solidFill>
              <a:latin typeface="Garamond" pitchFamily="18" charset="0"/>
            </a:endParaRPr>
          </a:p>
          <a:p>
            <a:pPr algn="just" eaLnBrk="1" hangingPunct="1"/>
            <a:r>
              <a:rPr lang="en-US" altLang="en-US" sz="1108" dirty="0">
                <a:solidFill>
                  <a:schemeClr val="tx1"/>
                </a:solidFill>
                <a:latin typeface="Garamond" pitchFamily="18" charset="0"/>
              </a:rPr>
              <a:t>Grant Thornton (Vietnam) </a:t>
            </a:r>
            <a:r>
              <a:rPr lang="ja-JP" altLang="en-US" sz="1108" dirty="0">
                <a:solidFill>
                  <a:schemeClr val="tx1"/>
                </a:solidFill>
                <a:latin typeface="Garamond" pitchFamily="18" charset="0"/>
              </a:rPr>
              <a:t>および</a:t>
            </a:r>
            <a:r>
              <a:rPr lang="en-US" altLang="en-US" sz="1108" dirty="0">
                <a:solidFill>
                  <a:schemeClr val="tx1"/>
                </a:solidFill>
                <a:latin typeface="Garamond" pitchFamily="18" charset="0"/>
              </a:rPr>
              <a:t>NEXIA ACPA</a:t>
            </a:r>
            <a:r>
              <a:rPr lang="ja-JP" altLang="en-US" sz="1108" dirty="0">
                <a:solidFill>
                  <a:schemeClr val="tx1"/>
                </a:solidFill>
                <a:latin typeface="Garamond" pitchFamily="18" charset="0"/>
              </a:rPr>
              <a:t>の</a:t>
            </a:r>
            <a:r>
              <a:rPr lang="en-US" altLang="ja-JP" sz="1108" dirty="0">
                <a:solidFill>
                  <a:schemeClr val="tx1"/>
                </a:solidFill>
                <a:latin typeface="Garamond" pitchFamily="18" charset="0"/>
              </a:rPr>
              <a:t>2014</a:t>
            </a:r>
            <a:r>
              <a:rPr lang="ja-JP" altLang="en-US" sz="1108" dirty="0">
                <a:solidFill>
                  <a:schemeClr val="tx1"/>
                </a:solidFill>
                <a:latin typeface="Garamond" pitchFamily="18" charset="0"/>
              </a:rPr>
              <a:t>年</a:t>
            </a:r>
            <a:r>
              <a:rPr lang="en-US" altLang="ja-JP" sz="1108" dirty="0">
                <a:solidFill>
                  <a:schemeClr val="tx1"/>
                </a:solidFill>
                <a:latin typeface="Garamond" pitchFamily="18" charset="0"/>
              </a:rPr>
              <a:t>7</a:t>
            </a:r>
            <a:r>
              <a:rPr lang="ja-JP" altLang="en-US" sz="1108" dirty="0">
                <a:solidFill>
                  <a:schemeClr val="tx1"/>
                </a:solidFill>
                <a:latin typeface="Garamond" pitchFamily="18" charset="0"/>
              </a:rPr>
              <a:t>月</a:t>
            </a:r>
            <a:r>
              <a:rPr lang="en-US" altLang="ja-JP" sz="1108" dirty="0">
                <a:solidFill>
                  <a:schemeClr val="tx1"/>
                </a:solidFill>
                <a:latin typeface="Garamond" pitchFamily="18" charset="0"/>
              </a:rPr>
              <a:t>1</a:t>
            </a:r>
            <a:r>
              <a:rPr lang="ja-JP" altLang="en-US" sz="1108" dirty="0">
                <a:solidFill>
                  <a:schemeClr val="tx1"/>
                </a:solidFill>
                <a:latin typeface="Garamond" pitchFamily="18" charset="0"/>
              </a:rPr>
              <a:t>日付け合併に伴い、</a:t>
            </a:r>
            <a:r>
              <a:rPr lang="en-US" altLang="en-US" sz="1108" dirty="0">
                <a:solidFill>
                  <a:schemeClr val="tx1"/>
                </a:solidFill>
                <a:latin typeface="Garamond" pitchFamily="18" charset="0"/>
              </a:rPr>
              <a:t>Grant Thornton (Vietnam)</a:t>
            </a:r>
            <a:r>
              <a:rPr lang="ja-JP" altLang="en-US" sz="1108" dirty="0">
                <a:solidFill>
                  <a:schemeClr val="tx1"/>
                </a:solidFill>
                <a:latin typeface="Garamond" pitchFamily="18" charset="0"/>
              </a:rPr>
              <a:t>ジャパンデスクのハノイ担当となる。</a:t>
            </a:r>
            <a:endParaRPr lang="en-US" altLang="en-US" sz="1108" dirty="0">
              <a:solidFill>
                <a:schemeClr val="tx1"/>
              </a:solidFill>
              <a:latin typeface="Garamond" pitchFamily="18" charset="0"/>
            </a:endParaRPr>
          </a:p>
          <a:p>
            <a:pPr algn="just" eaLnBrk="1" hangingPunct="1"/>
            <a:endParaRPr lang="en-US" altLang="en-US" sz="1108" dirty="0">
              <a:solidFill>
                <a:schemeClr val="tx1"/>
              </a:solidFill>
              <a:latin typeface="Garamond" pitchFamily="18" charset="0"/>
            </a:endParaRPr>
          </a:p>
          <a:p>
            <a:pPr algn="just" eaLnBrk="1" hangingPunct="1"/>
            <a:endParaRPr lang="en-US" altLang="en-US" sz="1108" dirty="0">
              <a:solidFill>
                <a:schemeClr val="tx1"/>
              </a:solidFill>
              <a:latin typeface="Garamond" pitchFamily="18" charset="0"/>
            </a:endParaRPr>
          </a:p>
          <a:p>
            <a:pPr algn="just">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pPr>
            <a:r>
              <a:rPr lang="ja-JP" altLang="en-US" sz="1108" b="1" dirty="0">
                <a:solidFill>
                  <a:schemeClr val="tx1"/>
                </a:solidFill>
                <a:latin typeface="Garamond" pitchFamily="18" charset="0"/>
                <a:cs typeface="Arial" charset="0"/>
              </a:rPr>
              <a:t>経歴：</a:t>
            </a:r>
            <a:endParaRPr lang="en-US" sz="1108" b="1" dirty="0">
              <a:solidFill>
                <a:schemeClr val="tx1"/>
              </a:solidFill>
              <a:latin typeface="Garamond" pitchFamily="18" charset="0"/>
              <a:cs typeface="Arial" charset="0"/>
            </a:endParaRPr>
          </a:p>
          <a:p>
            <a:pPr marL="216882" indent="-216882" algn="just" eaLnBrk="1" hangingPunct="1">
              <a:lnSpc>
                <a:spcPct val="150000"/>
              </a:lnSpc>
              <a:buFont typeface="Arial" pitchFamily="34" charset="0"/>
              <a:buChar char="•"/>
            </a:pPr>
            <a:r>
              <a:rPr lang="ja-JP" altLang="en-US" sz="1108" dirty="0">
                <a:solidFill>
                  <a:schemeClr val="tx1"/>
                </a:solidFill>
                <a:latin typeface="Garamond" pitchFamily="18" charset="0"/>
              </a:rPr>
              <a:t>東京外国語大学英米語学科卒業。</a:t>
            </a:r>
            <a:endParaRPr lang="en-US" altLang="en-US" sz="1108" dirty="0">
              <a:solidFill>
                <a:schemeClr val="tx1"/>
              </a:solidFill>
              <a:latin typeface="Garamond" pitchFamily="18" charset="0"/>
            </a:endParaRPr>
          </a:p>
          <a:p>
            <a:pPr marL="216882" indent="-216882" algn="just" eaLnBrk="1" hangingPunct="1">
              <a:lnSpc>
                <a:spcPct val="150000"/>
              </a:lnSpc>
              <a:buFont typeface="Arial" pitchFamily="34" charset="0"/>
              <a:buChar char="•"/>
            </a:pPr>
            <a:r>
              <a:rPr lang="ja-JP" altLang="en-US" sz="1108" dirty="0">
                <a:solidFill>
                  <a:schemeClr val="tx1"/>
                </a:solidFill>
                <a:latin typeface="Garamond" pitchFamily="18" charset="0"/>
              </a:rPr>
              <a:t>ハノイ国家大学言語学部付属センター留学。</a:t>
            </a:r>
            <a:endParaRPr lang="en-US" altLang="en-US" sz="1108" dirty="0">
              <a:solidFill>
                <a:schemeClr val="tx1"/>
              </a:solidFill>
              <a:latin typeface="Garamond" pitchFamily="18" charset="0"/>
            </a:endParaRPr>
          </a:p>
          <a:p>
            <a:pPr marL="216882" indent="-216882" algn="just" eaLnBrk="1" hangingPunct="1">
              <a:lnSpc>
                <a:spcPct val="150000"/>
              </a:lnSpc>
              <a:buFont typeface="Arial" pitchFamily="34" charset="0"/>
              <a:buChar char="•"/>
            </a:pPr>
            <a:r>
              <a:rPr lang="en-US" altLang="en-US" sz="1108" dirty="0">
                <a:solidFill>
                  <a:schemeClr val="tx1"/>
                </a:solidFill>
                <a:latin typeface="Garamond" pitchFamily="18" charset="0"/>
              </a:rPr>
              <a:t>JETRO</a:t>
            </a:r>
            <a:r>
              <a:rPr lang="ja-JP" altLang="en-US" sz="1108" dirty="0">
                <a:solidFill>
                  <a:schemeClr val="tx1"/>
                </a:solidFill>
                <a:latin typeface="Garamond" pitchFamily="18" charset="0"/>
              </a:rPr>
              <a:t>編著発行ベトナム投資ビジネス必携共著。</a:t>
            </a:r>
            <a:endParaRPr lang="en-US" altLang="en-US" sz="1108" dirty="0">
              <a:solidFill>
                <a:schemeClr val="tx1"/>
              </a:solidFill>
              <a:latin typeface="Garamond" pitchFamily="18" charset="0"/>
            </a:endParaRPr>
          </a:p>
          <a:p>
            <a:pPr marL="216882" indent="-216882" algn="just" eaLnBrk="1" hangingPunct="1">
              <a:lnSpc>
                <a:spcPct val="150000"/>
              </a:lnSpc>
              <a:buFont typeface="Arial" pitchFamily="34" charset="0"/>
              <a:buChar char="•"/>
            </a:pPr>
            <a:endParaRPr lang="en-US" altLang="en-US" sz="1108" dirty="0">
              <a:solidFill>
                <a:srgbClr val="002060"/>
              </a:solidFill>
            </a:endParaRPr>
          </a:p>
          <a:p>
            <a:pPr algn="just">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pPr>
            <a:endParaRPr lang="en-US" sz="1108" b="1" dirty="0">
              <a:solidFill>
                <a:srgbClr val="002060"/>
              </a:solidFill>
              <a:cs typeface="Arial" charset="0"/>
            </a:endParaRPr>
          </a:p>
          <a:p>
            <a:pPr marL="216882" indent="-216882" algn="just">
              <a:lnSpc>
                <a:spcPct val="150000"/>
              </a:lnSpc>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pPr>
            <a:endParaRPr lang="en-GB" altLang="en-US" sz="1108" dirty="0">
              <a:solidFill>
                <a:srgbClr val="002060"/>
              </a:solidFill>
            </a:endParaRPr>
          </a:p>
        </p:txBody>
      </p:sp>
      <p:cxnSp>
        <p:nvCxnSpPr>
          <p:cNvPr id="10" name="Straight Connector 9"/>
          <p:cNvCxnSpPr/>
          <p:nvPr/>
        </p:nvCxnSpPr>
        <p:spPr>
          <a:xfrm>
            <a:off x="2180492" y="1600200"/>
            <a:ext cx="0" cy="4712677"/>
          </a:xfrm>
          <a:prstGeom prst="line">
            <a:avLst/>
          </a:prstGeom>
          <a:ln w="28575">
            <a:solidFill>
              <a:srgbClr val="4F2D7F"/>
            </a:solidFill>
          </a:ln>
        </p:spPr>
        <p:style>
          <a:lnRef idx="1">
            <a:schemeClr val="accent1"/>
          </a:lnRef>
          <a:fillRef idx="0">
            <a:schemeClr val="accent1"/>
          </a:fillRef>
          <a:effectRef idx="0">
            <a:schemeClr val="accent1"/>
          </a:effectRef>
          <a:fontRef idx="minor">
            <a:schemeClr val="tx1"/>
          </a:fontRef>
        </p:style>
      </p:cxnSp>
      <p:pic>
        <p:nvPicPr>
          <p:cNvPr id="2050" name="Picture 2" descr="http://intranet.gt.com.vn/files/user_picture/606.jpg"/>
          <p:cNvPicPr>
            <a:picLocks noChangeAspect="1" noChangeArrowheads="1"/>
          </p:cNvPicPr>
          <p:nvPr/>
        </p:nvPicPr>
        <p:blipFill>
          <a:blip r:embed="rId3" cstate="print"/>
          <a:srcRect/>
          <a:stretch>
            <a:fillRect/>
          </a:stretch>
        </p:blipFill>
        <p:spPr bwMode="auto">
          <a:xfrm>
            <a:off x="380377" y="1642310"/>
            <a:ext cx="1131900" cy="1517061"/>
          </a:xfrm>
          <a:prstGeom prst="rect">
            <a:avLst/>
          </a:prstGeom>
          <a:noFill/>
        </p:spPr>
      </p:pic>
    </p:spTree>
    <p:extLst>
      <p:ext uri="{BB962C8B-B14F-4D97-AF65-F5344CB8AC3E}">
        <p14:creationId xmlns:p14="http://schemas.microsoft.com/office/powerpoint/2010/main" xmlns="" val="4141442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60485" y="596412"/>
            <a:ext cx="8423031" cy="875014"/>
          </a:xfrm>
        </p:spPr>
        <p:txBody>
          <a:bodyPr/>
          <a:lstStyle/>
          <a:p>
            <a:pPr eaLnBrk="1" hangingPunct="1"/>
            <a:r>
              <a:rPr lang="ja-JP" altLang="en-US" sz="3046">
                <a:latin typeface="Garamond" panose="02020404030301010803" pitchFamily="18" charset="0"/>
                <a:cs typeface="Garamond" panose="02020404030301010803" pitchFamily="18" charset="0"/>
              </a:rPr>
              <a:t>経歴</a:t>
            </a:r>
            <a:endParaRPr lang="en-AU" sz="1292" kern="1200" dirty="0">
              <a:solidFill>
                <a:schemeClr val="accent4"/>
              </a:solidFill>
              <a:latin typeface="Times New Roman" pitchFamily="18" charset="0"/>
              <a:ea typeface="SimSun" charset="-122"/>
              <a:cs typeface="Times New Roman" pitchFamily="18" charset="0"/>
            </a:endParaRPr>
          </a:p>
        </p:txBody>
      </p:sp>
      <p:sp>
        <p:nvSpPr>
          <p:cNvPr id="31747" name="Slide Number Placeholder 2"/>
          <p:cNvSpPr>
            <a:spLocks noGrp="1"/>
          </p:cNvSpPr>
          <p:nvPr>
            <p:ph type="sldNum" sz="quarter" idx="4294967295"/>
          </p:nvPr>
        </p:nvSpPr>
        <p:spPr bwMode="auto">
          <a:xfrm>
            <a:off x="6660174" y="6348046"/>
            <a:ext cx="2133600" cy="13188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Aft>
                <a:spcPts val="1108"/>
              </a:spcAft>
              <a:defRPr sz="1015">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17" indent="-263776">
              <a:spcBef>
                <a:spcPct val="20000"/>
              </a:spcBef>
              <a:buChar char="–"/>
              <a:defRPr sz="1015">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055103" indent="-211021">
              <a:spcBef>
                <a:spcPct val="20000"/>
              </a:spcBef>
              <a:buChar char="•"/>
              <a:defRPr sz="1015">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477145" indent="-211021">
              <a:spcBef>
                <a:spcPct val="20000"/>
              </a:spcBef>
              <a:buChar char="–"/>
              <a:defRPr sz="1015">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1899186" indent="-211021">
              <a:spcBef>
                <a:spcPct val="20000"/>
              </a:spcBef>
              <a:buChar char="»"/>
              <a:defRPr sz="1015">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321227" indent="-211021" eaLnBrk="0" fontAlgn="base" hangingPunct="0">
              <a:spcBef>
                <a:spcPct val="20000"/>
              </a:spcBef>
              <a:spcAft>
                <a:spcPct val="0"/>
              </a:spcAft>
              <a:buChar char="»"/>
              <a:defRPr sz="1015">
                <a:solidFill>
                  <a:schemeClr val="tx1"/>
                </a:solidFill>
                <a:latin typeface="Garamond" panose="02020404030301010803" pitchFamily="18" charset="0"/>
                <a:ea typeface="Garamond" panose="02020404030301010803" pitchFamily="18" charset="0"/>
                <a:cs typeface="Garamond" panose="02020404030301010803" pitchFamily="18" charset="0"/>
              </a:defRPr>
            </a:lvl6pPr>
            <a:lvl7pPr marL="2743269" indent="-211021" eaLnBrk="0" fontAlgn="base" hangingPunct="0">
              <a:spcBef>
                <a:spcPct val="20000"/>
              </a:spcBef>
              <a:spcAft>
                <a:spcPct val="0"/>
              </a:spcAft>
              <a:buChar char="»"/>
              <a:defRPr sz="1015">
                <a:solidFill>
                  <a:schemeClr val="tx1"/>
                </a:solidFill>
                <a:latin typeface="Garamond" panose="02020404030301010803" pitchFamily="18" charset="0"/>
                <a:ea typeface="Garamond" panose="02020404030301010803" pitchFamily="18" charset="0"/>
                <a:cs typeface="Garamond" panose="02020404030301010803" pitchFamily="18" charset="0"/>
              </a:defRPr>
            </a:lvl7pPr>
            <a:lvl8pPr marL="3165310" indent="-211021" eaLnBrk="0" fontAlgn="base" hangingPunct="0">
              <a:spcBef>
                <a:spcPct val="20000"/>
              </a:spcBef>
              <a:spcAft>
                <a:spcPct val="0"/>
              </a:spcAft>
              <a:buChar char="»"/>
              <a:defRPr sz="1015">
                <a:solidFill>
                  <a:schemeClr val="tx1"/>
                </a:solidFill>
                <a:latin typeface="Garamond" panose="02020404030301010803" pitchFamily="18" charset="0"/>
                <a:ea typeface="Garamond" panose="02020404030301010803" pitchFamily="18" charset="0"/>
                <a:cs typeface="Garamond" panose="02020404030301010803" pitchFamily="18" charset="0"/>
              </a:defRPr>
            </a:lvl8pPr>
            <a:lvl9pPr marL="3587351" indent="-211021" eaLnBrk="0" fontAlgn="base" hangingPunct="0">
              <a:spcBef>
                <a:spcPct val="20000"/>
              </a:spcBef>
              <a:spcAft>
                <a:spcPct val="0"/>
              </a:spcAft>
              <a:buChar char="»"/>
              <a:defRPr sz="1015">
                <a:solidFill>
                  <a:schemeClr val="tx1"/>
                </a:solidFill>
                <a:latin typeface="Garamond" panose="02020404030301010803" pitchFamily="18" charset="0"/>
                <a:ea typeface="Garamond" panose="02020404030301010803" pitchFamily="18" charset="0"/>
                <a:cs typeface="Garamond" panose="02020404030301010803" pitchFamily="18" charset="0"/>
              </a:defRPr>
            </a:lvl9pPr>
          </a:lstStyle>
          <a:p>
            <a:pPr>
              <a:spcAft>
                <a:spcPct val="0"/>
              </a:spcAft>
            </a:pPr>
            <a:fld id="{2E7B968C-3519-4A2A-B5F7-614AA551AACB}" type="slidenum">
              <a:rPr lang="en-US" sz="738">
                <a:latin typeface="Arial" panose="020B0604020202020204" pitchFamily="34" charset="0"/>
                <a:cs typeface="Arial" panose="020B0604020202020204" pitchFamily="34" charset="0"/>
              </a:rPr>
              <a:pPr>
                <a:spcAft>
                  <a:spcPct val="0"/>
                </a:spcAft>
              </a:pPr>
              <a:t>9</a:t>
            </a:fld>
            <a:endParaRPr lang="en-US" sz="738">
              <a:latin typeface="Arial" panose="020B0604020202020204" pitchFamily="34" charset="0"/>
              <a:cs typeface="Arial" panose="020B0604020202020204" pitchFamily="34" charset="0"/>
            </a:endParaRPr>
          </a:p>
        </p:txBody>
      </p:sp>
      <p:sp>
        <p:nvSpPr>
          <p:cNvPr id="8" name="Rectangle 6"/>
          <p:cNvSpPr>
            <a:spLocks noChangeArrowheads="1"/>
          </p:cNvSpPr>
          <p:nvPr/>
        </p:nvSpPr>
        <p:spPr bwMode="auto">
          <a:xfrm>
            <a:off x="361951" y="3220512"/>
            <a:ext cx="1818542" cy="14201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pPr defTabSz="414715">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ja-JP" altLang="en-US" sz="1292" dirty="0">
                <a:solidFill>
                  <a:srgbClr val="4F2D7F"/>
                </a:solidFill>
                <a:latin typeface="Garamond" panose="02020404030301010803" pitchFamily="18" charset="0"/>
                <a:ea typeface="Garamond" panose="02020404030301010803" pitchFamily="18" charset="0"/>
                <a:cs typeface="Garamond" panose="02020404030301010803" pitchFamily="18" charset="0"/>
              </a:rPr>
              <a:t>ホアン  コイ</a:t>
            </a:r>
            <a:endParaRPr lang="en-US" altLang="ja-JP" sz="1292" dirty="0">
              <a:solidFill>
                <a:srgbClr val="4F2D7F"/>
              </a:solidFill>
              <a:latin typeface="Garamond" panose="02020404030301010803" pitchFamily="18" charset="0"/>
              <a:ea typeface="Garamond" panose="02020404030301010803" pitchFamily="18" charset="0"/>
              <a:cs typeface="Garamond" panose="02020404030301010803" pitchFamily="18" charset="0"/>
            </a:endParaRPr>
          </a:p>
          <a:p>
            <a:pPr defTabSz="414715">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en-US" altLang="en-US" sz="1292" b="1" dirty="0" smtClean="0">
                <a:solidFill>
                  <a:srgbClr val="4F2D7F"/>
                </a:solidFill>
                <a:latin typeface="Garamond" pitchFamily="18" charset="0"/>
                <a:ea typeface="Microsoft YaHei" pitchFamily="32" charset="-122"/>
              </a:rPr>
              <a:t>Hoang </a:t>
            </a:r>
            <a:r>
              <a:rPr lang="en-US" altLang="en-US" sz="1292" b="1" dirty="0" err="1" smtClean="0">
                <a:solidFill>
                  <a:srgbClr val="4F2D7F"/>
                </a:solidFill>
                <a:latin typeface="Garamond" pitchFamily="18" charset="0"/>
                <a:ea typeface="Microsoft YaHei" pitchFamily="32" charset="-122"/>
              </a:rPr>
              <a:t>Khoi</a:t>
            </a:r>
            <a:endParaRPr lang="en-US" altLang="en-US" sz="1292" dirty="0">
              <a:solidFill>
                <a:srgbClr val="4F2D7F"/>
              </a:solidFill>
              <a:latin typeface="Garamond" panose="02020404030301010803" pitchFamily="18" charset="0"/>
              <a:ea typeface="Garamond" panose="02020404030301010803" pitchFamily="18" charset="0"/>
              <a:cs typeface="Garamond" panose="02020404030301010803" pitchFamily="18" charset="0"/>
            </a:endParaRPr>
          </a:p>
          <a:p>
            <a:pPr defTabSz="414715">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パートナー</a:t>
            </a:r>
            <a:endParaRPr lang="en-US" altLang="ja-JP" sz="1292" dirty="0">
              <a:solidFill>
                <a:schemeClr val="accent4"/>
              </a:solidFill>
              <a:latin typeface="Garamond" panose="02020404030301010803" pitchFamily="18" charset="0"/>
              <a:ea typeface="Garamond" panose="02020404030301010803" pitchFamily="18" charset="0"/>
              <a:cs typeface="Garamond" panose="02020404030301010803" pitchFamily="18" charset="0"/>
            </a:endParaRPr>
          </a:p>
          <a:p>
            <a:pPr defTabSz="414715">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税務部門</a:t>
            </a:r>
            <a:endPar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endParaRPr>
          </a:p>
          <a:p>
            <a:pPr defTabSz="414715">
              <a:spcBef>
                <a:spcPct val="0"/>
              </a:spcBef>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endParaRPr lang="en-US" altLang="en-US" sz="1015" b="1" dirty="0">
              <a:latin typeface="Garamond" pitchFamily="18" charset="0"/>
              <a:ea typeface="Microsoft YaHei" pitchFamily="32" charset="-122"/>
            </a:endParaRPr>
          </a:p>
          <a:p>
            <a:pPr defTabSz="414715">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en-US" altLang="en-US" sz="1015" dirty="0">
                <a:latin typeface="Garamond" pitchFamily="18" charset="0"/>
                <a:ea typeface="Microsoft YaHei" pitchFamily="32" charset="-122"/>
              </a:rPr>
              <a:t>T:  </a:t>
            </a:r>
            <a:r>
              <a:rPr lang="en-GB" sz="1015" dirty="0">
                <a:latin typeface="Garamond" pitchFamily="18" charset="0"/>
              </a:rPr>
              <a:t>+84 4 3850 </a:t>
            </a:r>
            <a:r>
              <a:rPr lang="en-US" sz="1015" dirty="0">
                <a:latin typeface="Garamond" pitchFamily="18" charset="0"/>
              </a:rPr>
              <a:t>1618</a:t>
            </a:r>
            <a:endParaRPr lang="en-GB" sz="1015" dirty="0">
              <a:latin typeface="Garamond" pitchFamily="18" charset="0"/>
            </a:endParaRPr>
          </a:p>
          <a:p>
            <a:pPr defTabSz="414715">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en-US" altLang="en-US" sz="1015" dirty="0">
                <a:latin typeface="Garamond" pitchFamily="18" charset="0"/>
                <a:ea typeface="Microsoft YaHei" pitchFamily="32" charset="-122"/>
              </a:rPr>
              <a:t>F: +84 4 3850 1688</a:t>
            </a:r>
          </a:p>
          <a:p>
            <a:pPr defTabSz="414715">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r>
              <a:rPr lang="en-US" altLang="en-US" sz="1015" dirty="0">
                <a:latin typeface="Garamond" pitchFamily="18" charset="0"/>
                <a:ea typeface="Microsoft YaHei" pitchFamily="32" charset="-122"/>
              </a:rPr>
              <a:t>M: +84 </a:t>
            </a:r>
            <a:r>
              <a:rPr lang="en-US" sz="1015" dirty="0">
                <a:latin typeface="Garamond" pitchFamily="18" charset="0"/>
              </a:rPr>
              <a:t>904 210 999</a:t>
            </a:r>
          </a:p>
        </p:txBody>
      </p:sp>
      <p:sp>
        <p:nvSpPr>
          <p:cNvPr id="9" name="Text Box 7"/>
          <p:cNvSpPr txBox="1">
            <a:spLocks noChangeArrowheads="1"/>
          </p:cNvSpPr>
          <p:nvPr/>
        </p:nvSpPr>
        <p:spPr bwMode="auto">
          <a:xfrm>
            <a:off x="2153258" y="1219510"/>
            <a:ext cx="6469156" cy="48523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83077" tIns="43200" rIns="83077" bIns="432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1pPr>
            <a:lvl2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2pPr>
            <a:lvl3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3pPr>
            <a:lvl4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4pPr>
            <a:lvl5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5pPr>
            <a:lvl6pPr marL="25146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6pPr>
            <a:lvl7pPr marL="29718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7pPr>
            <a:lvl8pPr marL="34290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8pPr>
            <a:lvl9pPr marL="3886200" indent="-228600" defTabSz="449263" eaLnBrk="0" fontAlgn="base" hangingPunct="0">
              <a:lnSpc>
                <a:spcPct val="110000"/>
              </a:lnSpc>
              <a:spcBef>
                <a:spcPts val="688"/>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a:solidFill>
                  <a:schemeClr val="bg1"/>
                </a:solidFill>
                <a:latin typeface="Arial" charset="0"/>
                <a:ea typeface="SimSun" charset="-122"/>
              </a:defRPr>
            </a:lvl9pPr>
          </a:lstStyle>
          <a:p>
            <a:r>
              <a:rPr lang="en-US" sz="1292" dirty="0">
                <a:solidFill>
                  <a:schemeClr val="accent4"/>
                </a:solidFill>
                <a:latin typeface="Times New Roman" pitchFamily="18" charset="0"/>
                <a:cs typeface="Times New Roman" pitchFamily="18" charset="0"/>
              </a:rPr>
              <a:t> </a:t>
            </a:r>
            <a:endParaRPr lang="en-US" sz="1477" dirty="0">
              <a:solidFill>
                <a:schemeClr val="accent4"/>
              </a:solidFill>
              <a:latin typeface="Times New Roman" pitchFamily="18" charset="0"/>
              <a:cs typeface="Times New Roman" pitchFamily="18" charset="0"/>
            </a:endParaRPr>
          </a:p>
          <a:p>
            <a:r>
              <a:rPr lang="en-US" sz="1477" dirty="0"/>
              <a:t> </a:t>
            </a:r>
            <a:endParaRPr lang="en-US" sz="1477" dirty="0">
              <a:solidFill>
                <a:schemeClr val="accent4"/>
              </a:solidFill>
              <a:latin typeface="MS Gothic" pitchFamily="49" charset="-128"/>
              <a:ea typeface="MS Gothic" pitchFamily="49" charset="-128"/>
              <a:cs typeface="Times New Roman" pitchFamily="18" charset="0"/>
            </a:endParaRPr>
          </a:p>
          <a:p>
            <a:pPr eaLnBrk="1" hangingPunct="1"/>
            <a:r>
              <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Khoi</a:t>
            </a: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氏は税務コンサルティングの分野において</a:t>
            </a:r>
            <a:r>
              <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35</a:t>
            </a: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年の経験を有し、</a:t>
            </a:r>
            <a:r>
              <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Grant Thornton Vietnam</a:t>
            </a: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の税務サービス部門を統括責任者をしております。これまでに</a:t>
            </a:r>
            <a:r>
              <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Andersen Vietnam, KPMG</a:t>
            </a: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を含む国際会計事務所での勤務経歴があります。</a:t>
            </a:r>
            <a:endParaRPr lang="en-US" altLang="ja-JP" sz="1292" dirty="0">
              <a:solidFill>
                <a:schemeClr val="accent4"/>
              </a:solidFill>
              <a:latin typeface="Garamond" panose="02020404030301010803" pitchFamily="18" charset="0"/>
              <a:ea typeface="Garamond" panose="02020404030301010803" pitchFamily="18" charset="0"/>
              <a:cs typeface="Garamond" panose="02020404030301010803" pitchFamily="18" charset="0"/>
            </a:endParaRPr>
          </a:p>
          <a:p>
            <a:pPr eaLnBrk="1" hangingPunct="1"/>
            <a:endPar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endParaRPr>
          </a:p>
          <a:p>
            <a:pPr eaLnBrk="1" hangingPunct="1"/>
            <a:r>
              <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Khoi</a:t>
            </a: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氏はこれまでに、多国籍企業に対して税制、投資、税務計画、デューディリジェンス</a:t>
            </a:r>
            <a:r>
              <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a:t>
            </a:r>
            <a:r>
              <a:rPr lang="en-US" altLang="en-US" sz="1292" dirty="0" err="1">
                <a:solidFill>
                  <a:schemeClr val="accent4"/>
                </a:solidFill>
                <a:latin typeface="Garamond" panose="02020404030301010803" pitchFamily="18" charset="0"/>
                <a:ea typeface="Garamond" panose="02020404030301010803" pitchFamily="18" charset="0"/>
                <a:cs typeface="Garamond" panose="02020404030301010803" pitchFamily="18" charset="0"/>
              </a:rPr>
              <a:t>合併・買収</a:t>
            </a: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ストラクチャリング</a:t>
            </a:r>
            <a:r>
              <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a:t>
            </a:r>
            <a:r>
              <a:rPr lang="en-US" altLang="en-US" sz="1292" dirty="0" err="1">
                <a:solidFill>
                  <a:schemeClr val="accent4"/>
                </a:solidFill>
                <a:latin typeface="Garamond" panose="02020404030301010803" pitchFamily="18" charset="0"/>
                <a:ea typeface="Garamond" panose="02020404030301010803" pitchFamily="18" charset="0"/>
                <a:cs typeface="Garamond" panose="02020404030301010803" pitchFamily="18" charset="0"/>
              </a:rPr>
              <a:t>給与体系</a:t>
            </a:r>
            <a:r>
              <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a:t>
            </a: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労務</a:t>
            </a:r>
            <a:r>
              <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a:t>
            </a:r>
            <a:r>
              <a:rPr lang="en-US" altLang="en-US" sz="1292" dirty="0" err="1">
                <a:solidFill>
                  <a:schemeClr val="accent4"/>
                </a:solidFill>
                <a:latin typeface="Garamond" panose="02020404030301010803" pitchFamily="18" charset="0"/>
                <a:ea typeface="Garamond" panose="02020404030301010803" pitchFamily="18" charset="0"/>
                <a:cs typeface="Garamond" panose="02020404030301010803" pitchFamily="18" charset="0"/>
              </a:rPr>
              <a:t>ライセンス、コーポレート·ガバナンスと準拠性手続に関するコンサルティング及びアドバイザリーサービス</a:t>
            </a: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といった業務を</a:t>
            </a:r>
            <a:r>
              <a:rPr lang="en-US" altLang="en-US" sz="1292" dirty="0" err="1">
                <a:solidFill>
                  <a:schemeClr val="accent4"/>
                </a:solidFill>
                <a:latin typeface="Garamond" panose="02020404030301010803" pitchFamily="18" charset="0"/>
                <a:ea typeface="Garamond" panose="02020404030301010803" pitchFamily="18" charset="0"/>
                <a:cs typeface="Garamond" panose="02020404030301010803" pitchFamily="18" charset="0"/>
              </a:rPr>
              <a:t>提供</a:t>
            </a: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しており、</a:t>
            </a:r>
            <a:r>
              <a:rPr lang="en-US" altLang="en-US" sz="1292" dirty="0" err="1">
                <a:solidFill>
                  <a:schemeClr val="accent4"/>
                </a:solidFill>
                <a:latin typeface="Garamond" panose="02020404030301010803" pitchFamily="18" charset="0"/>
                <a:ea typeface="Garamond" panose="02020404030301010803" pitchFamily="18" charset="0"/>
                <a:cs typeface="Garamond" panose="02020404030301010803" pitchFamily="18" charset="0"/>
              </a:rPr>
              <a:t>豊富な経験を有します</a:t>
            </a:r>
            <a:r>
              <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a:t>
            </a:r>
          </a:p>
          <a:p>
            <a:pPr eaLnBrk="1" hangingPunct="1"/>
            <a:endPar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endParaRPr>
          </a:p>
          <a:p>
            <a:pPr eaLnBrk="1" hangingPunct="1"/>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特にベトナム当局との連携には強く、地方における法規制システムや各種税及び投資規制に関する深い理解があります。</a:t>
            </a:r>
            <a:endParaRPr lang="en-US" altLang="ja-JP" sz="1292" dirty="0">
              <a:solidFill>
                <a:schemeClr val="accent4"/>
              </a:solidFill>
              <a:latin typeface="Garamond" panose="02020404030301010803" pitchFamily="18" charset="0"/>
              <a:ea typeface="Garamond" panose="02020404030301010803" pitchFamily="18" charset="0"/>
              <a:cs typeface="Garamond" panose="02020404030301010803" pitchFamily="18" charset="0"/>
            </a:endParaRPr>
          </a:p>
          <a:p>
            <a:pPr eaLnBrk="1" hangingPunct="1"/>
            <a:endPar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endParaRPr>
          </a:p>
          <a:p>
            <a:pPr eaLnBrk="1" hangingPunct="1"/>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資格：</a:t>
            </a:r>
            <a:endPar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endParaRPr>
          </a:p>
          <a:p>
            <a:pPr lvl="0" eaLnBrk="1" hangingPunct="1"/>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経営管理修士、アジア工科大学院、タイ</a:t>
            </a:r>
            <a:endPar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endParaRPr>
          </a:p>
          <a:p>
            <a:pPr lvl="0" eaLnBrk="1" hangingPunct="1"/>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税理士（ベトナム）</a:t>
            </a:r>
            <a:endPar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endParaRPr>
          </a:p>
          <a:p>
            <a:pPr lvl="0" eaLnBrk="1" hangingPunct="1"/>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公認会計士</a:t>
            </a:r>
            <a:r>
              <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a:t>
            </a: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ベトナム</a:t>
            </a:r>
            <a:r>
              <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a:t>
            </a:r>
          </a:p>
          <a:p>
            <a:pPr lvl="0" eaLnBrk="1" hangingPunct="1"/>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経済学士</a:t>
            </a:r>
            <a:r>
              <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a:t>
            </a: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ハノイ財務会計大学</a:t>
            </a:r>
            <a:endPar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endParaRPr>
          </a:p>
          <a:p>
            <a:pPr lvl="0" eaLnBrk="1" hangingPunct="1"/>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文学士</a:t>
            </a:r>
            <a:r>
              <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a:t>
            </a: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ベトナムハノイ</a:t>
            </a:r>
            <a:r>
              <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国</a:t>
            </a: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立大学</a:t>
            </a:r>
            <a:endPar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endParaRPr>
          </a:p>
          <a:p>
            <a:pPr lvl="0" eaLnBrk="1" hangingPunct="1"/>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チーフアカウンタント証明書</a:t>
            </a:r>
            <a:endPar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endParaRPr>
          </a:p>
          <a:p>
            <a:pPr lvl="0" eaLnBrk="1" hangingPunct="1"/>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ベトナム税務コンサルタント協会（</a:t>
            </a:r>
            <a:r>
              <a:rPr lang="en-GB"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VTCA</a:t>
            </a: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）委員</a:t>
            </a:r>
            <a:endPar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endParaRPr>
          </a:p>
          <a:p>
            <a:pPr lvl="0" eaLnBrk="1" hangingPunct="1"/>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ベトナム公認会計士（</a:t>
            </a:r>
            <a:r>
              <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VACPA</a:t>
            </a: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a:t>
            </a:r>
            <a:r>
              <a:rPr lang="en-US" altLang="ja-JP"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Practicing </a:t>
            </a:r>
            <a:r>
              <a:rPr lang="ja-JP"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rPr>
              <a:t>メンバー</a:t>
            </a:r>
            <a:endParaRPr lang="en-US" altLang="en-US" sz="1292" dirty="0">
              <a:solidFill>
                <a:schemeClr val="accent4"/>
              </a:solidFill>
              <a:latin typeface="Garamond" panose="02020404030301010803" pitchFamily="18" charset="0"/>
              <a:ea typeface="Garamond" panose="02020404030301010803" pitchFamily="18" charset="0"/>
              <a:cs typeface="Garamond" panose="02020404030301010803" pitchFamily="18" charset="0"/>
            </a:endParaRPr>
          </a:p>
          <a:p>
            <a:pPr algn="just" eaLnBrk="1" hangingPunct="1"/>
            <a:endParaRPr lang="en-US" sz="1062" dirty="0">
              <a:solidFill>
                <a:schemeClr val="accent4"/>
              </a:solidFill>
              <a:latin typeface="MS Gothic" pitchFamily="49" charset="-128"/>
              <a:ea typeface="MS Gothic" pitchFamily="49" charset="-128"/>
              <a:cs typeface="Times New Roman" pitchFamily="18" charset="0"/>
            </a:endParaRPr>
          </a:p>
        </p:txBody>
      </p:sp>
      <p:cxnSp>
        <p:nvCxnSpPr>
          <p:cNvPr id="10" name="Straight Connector 9"/>
          <p:cNvCxnSpPr/>
          <p:nvPr/>
        </p:nvCxnSpPr>
        <p:spPr>
          <a:xfrm>
            <a:off x="2180492" y="1600200"/>
            <a:ext cx="0" cy="4712677"/>
          </a:xfrm>
          <a:prstGeom prst="line">
            <a:avLst/>
          </a:prstGeom>
          <a:ln w="28575">
            <a:solidFill>
              <a:srgbClr val="4F2D7F"/>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1625" y="1750988"/>
            <a:ext cx="1308175" cy="1374986"/>
          </a:xfrm>
          <a:prstGeom prst="rect">
            <a:avLst/>
          </a:prstGeom>
        </p:spPr>
      </p:pic>
    </p:spTree>
    <p:extLst>
      <p:ext uri="{BB962C8B-B14F-4D97-AF65-F5344CB8AC3E}">
        <p14:creationId xmlns:p14="http://schemas.microsoft.com/office/powerpoint/2010/main" xmlns="" val="4146955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noFill/>
        <a:ln w="28575">
          <a:solidFill>
            <a:srgbClr val="4F2D7F">
              <a:lumMod val="100000"/>
              <a:lumOff val="0"/>
            </a:srgbClr>
          </a:solidFill>
          <a:round/>
          <a:headEnd/>
          <a:tailEnd type="triangle" w="med" len="med"/>
        </a:ln>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3545</Words>
  <Application>Microsoft Office PowerPoint</Application>
  <PresentationFormat>On-screen Show (4:3)</PresentationFormat>
  <Paragraphs>228</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Blank</vt:lpstr>
      <vt:lpstr>Speakers' Profile   </vt:lpstr>
      <vt:lpstr>グェン ・チー・クック氏の経歴  </vt:lpstr>
      <vt:lpstr>メンバープロフィール</vt:lpstr>
      <vt:lpstr>Takahisa Onose  </vt:lpstr>
      <vt:lpstr>高石　元 </vt:lpstr>
      <vt:lpstr>越後 和孝  </vt:lpstr>
      <vt:lpstr>Panalists' Profile   </vt:lpstr>
      <vt:lpstr>メンバープロフィール </vt:lpstr>
      <vt:lpstr>経歴</vt:lpstr>
      <vt:lpstr>メンバープロフィール</vt:lpstr>
      <vt:lpstr>Curriculum vitae</vt:lpstr>
      <vt:lpstr>Bui Ngoc Tuan  </vt:lpstr>
      <vt:lpstr>履歴書</vt:lpstr>
      <vt:lpstr>Slide 14</vt:lpstr>
    </vt:vector>
  </TitlesOfParts>
  <Company>Grant Thornton (Cambodia)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member curriculum vitae</dc:title>
  <dc:creator>Nguyen Thi Huyen Tran</dc:creator>
  <cp:lastModifiedBy>DOAN THIEN TIN</cp:lastModifiedBy>
  <cp:revision>30</cp:revision>
  <dcterms:created xsi:type="dcterms:W3CDTF">2015-03-05T10:52:07Z</dcterms:created>
  <dcterms:modified xsi:type="dcterms:W3CDTF">2015-06-24T03:11:24Z</dcterms:modified>
</cp:coreProperties>
</file>